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978" r:id="rId4"/>
    <p:sldMasterId id="2147483660" r:id="rId5"/>
    <p:sldMasterId id="2147484252" r:id="rId6"/>
    <p:sldMasterId id="2147484256" r:id="rId7"/>
    <p:sldMasterId id="2147484260" r:id="rId8"/>
  </p:sldMasterIdLst>
  <p:notesMasterIdLst>
    <p:notesMasterId r:id="rId14"/>
  </p:notesMasterIdLst>
  <p:handoutMasterIdLst>
    <p:handoutMasterId r:id="rId15"/>
  </p:handoutMasterIdLst>
  <p:sldIdLst>
    <p:sldId id="259" r:id="rId9"/>
    <p:sldId id="2147469085" r:id="rId10"/>
    <p:sldId id="2147469123" r:id="rId11"/>
    <p:sldId id="2147469122" r:id="rId12"/>
    <p:sldId id="2147469121" r:id="rId13"/>
  </p:sldIdLst>
  <p:sldSz cx="9144000" cy="5143500" type="screen16x9"/>
  <p:notesSz cx="6724650" cy="9774238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pos="5534" userDrawn="1">
          <p15:clr>
            <a:srgbClr val="A4A3A4"/>
          </p15:clr>
        </p15:guide>
        <p15:guide id="4" orient="horz" pos="273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E137DB-C4AE-CCCE-6CC4-6AF636D81F21}" name="BARTOLI LUCA" initials="BL" userId="S::luca.bartoli@intesasanpaolo.com::08645624-24ff-4311-a45d-e537589fd5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9"/>
    <a:srgbClr val="ECBD00"/>
    <a:srgbClr val="F6F6EB"/>
    <a:srgbClr val="FCE96A"/>
    <a:srgbClr val="EDD432"/>
    <a:srgbClr val="EBE699"/>
    <a:srgbClr val="005496"/>
    <a:srgbClr val="8DC2DF"/>
    <a:srgbClr val="32903F"/>
    <a:srgbClr val="EC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94514" autoAdjust="0"/>
  </p:normalViewPr>
  <p:slideViewPr>
    <p:cSldViewPr snapToGrid="0" snapToObjects="1">
      <p:cViewPr varScale="1">
        <p:scale>
          <a:sx n="138" d="100"/>
          <a:sy n="138" d="100"/>
        </p:scale>
        <p:origin x="906" y="114"/>
      </p:cViewPr>
      <p:guideLst>
        <p:guide orient="horz" pos="214"/>
        <p:guide pos="249"/>
        <p:guide pos="5534"/>
        <p:guide orient="horz" pos="27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91588DC-2C68-EE25-B222-5AB1DFA7C4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334D5C6-CC20-1697-6AAA-7D80399BD9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FF56561-503C-42A3-B149-DDAC29555ED8}" type="datetimeFigureOut">
              <a:rPr lang="it-IT"/>
              <a:pPr>
                <a:defRPr/>
              </a:pPr>
              <a:t>14/05/2025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0B913EF-3F67-AB25-BAF7-DEB2A07B02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B9AC43-EFFF-4355-F628-F2A32367CE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B3A7AC-9E09-483A-BD13-A01F73F9ADE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E5FF39A-83AF-590A-C17E-F053BFFF65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3CE252-3D4B-D7B5-91C3-D784B585ADA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AE0B1A5-3BE6-4B99-81F8-A6DB1AB01858}" type="datetimeFigureOut">
              <a:rPr lang="it-IT"/>
              <a:pPr>
                <a:defRPr/>
              </a:pPr>
              <a:t>14/05/2025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02A3801A-4ED8-2284-5EE8-0D930708E2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E4A15A09-4401-A47D-9EDD-758BC693E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E5A0C0-FED8-3221-67DB-33F1DD6E8F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88724B-965C-39DB-3AC3-F4A07B23FA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32B3BE-8CD2-4CE8-B764-9B6FA6D6CC6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9" descr="INTESA_SANPAOLO white.png">
            <a:extLst>
              <a:ext uri="{FF2B5EF4-FFF2-40B4-BE49-F238E27FC236}">
                <a16:creationId xmlns:a16="http://schemas.microsoft.com/office/drawing/2014/main" id="{EAF6C198-CC66-AABF-BC9C-3D46816535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4733925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02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75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>
            <a:extLst>
              <a:ext uri="{FF2B5EF4-FFF2-40B4-BE49-F238E27FC236}">
                <a16:creationId xmlns:a16="http://schemas.microsoft.com/office/drawing/2014/main" id="{A09557A7-9D57-51DB-0583-7787D0033793}"/>
              </a:ext>
            </a:extLst>
          </p:cNvPr>
          <p:cNvSpPr txBox="1">
            <a:spLocks/>
          </p:cNvSpPr>
          <p:nvPr userDrawn="1"/>
        </p:nvSpPr>
        <p:spPr>
          <a:xfrm>
            <a:off x="8461375" y="134938"/>
            <a:ext cx="414338" cy="273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A8B2304C-A68B-42C6-B1CD-E2E09756C3E3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 dirty="0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7988" y="280988"/>
            <a:ext cx="7772400" cy="4087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03A79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407988" y="719138"/>
            <a:ext cx="6645275" cy="5619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1015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>
              <a:ext uri="{FF2B5EF4-FFF2-40B4-BE49-F238E27FC236}">
                <a16:creationId xmlns:a16="http://schemas.microsoft.com/office/drawing/2014/main" id="{59447422-FF98-FB5D-E8C3-C92C0651752F}"/>
              </a:ext>
            </a:extLst>
          </p:cNvPr>
          <p:cNvSpPr txBox="1">
            <a:spLocks/>
          </p:cNvSpPr>
          <p:nvPr userDrawn="1"/>
        </p:nvSpPr>
        <p:spPr>
          <a:xfrm>
            <a:off x="8461375" y="134938"/>
            <a:ext cx="414338" cy="273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591017A1-A81A-4567-A858-63A384A67A82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16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>
            <a:extLst>
              <a:ext uri="{FF2B5EF4-FFF2-40B4-BE49-F238E27FC236}">
                <a16:creationId xmlns:a16="http://schemas.microsoft.com/office/drawing/2014/main" id="{71DD1412-EA64-E3B6-EE42-7D4010459694}"/>
              </a:ext>
            </a:extLst>
          </p:cNvPr>
          <p:cNvSpPr txBox="1">
            <a:spLocks/>
          </p:cNvSpPr>
          <p:nvPr userDrawn="1"/>
        </p:nvSpPr>
        <p:spPr>
          <a:xfrm>
            <a:off x="8585199" y="134938"/>
            <a:ext cx="421142" cy="2730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3395C9E-60C8-46C9-A75C-54C98D494297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 dirty="0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5900" y="274412"/>
            <a:ext cx="7772400" cy="4087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03A79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215900" y="719138"/>
            <a:ext cx="6645275" cy="5619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1246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>
              <a:ext uri="{FF2B5EF4-FFF2-40B4-BE49-F238E27FC236}">
                <a16:creationId xmlns:a16="http://schemas.microsoft.com/office/drawing/2014/main" id="{6A6A5F7F-0F39-0C88-20DC-255D6E67B1BE}"/>
              </a:ext>
            </a:extLst>
          </p:cNvPr>
          <p:cNvSpPr txBox="1">
            <a:spLocks/>
          </p:cNvSpPr>
          <p:nvPr userDrawn="1"/>
        </p:nvSpPr>
        <p:spPr>
          <a:xfrm>
            <a:off x="8461375" y="134938"/>
            <a:ext cx="414338" cy="2730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4E80640D-54B6-4A21-AA23-C91825FCC3DF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0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ero diapositiva">
            <a:extLst>
              <a:ext uri="{FF2B5EF4-FFF2-40B4-BE49-F238E27FC236}">
                <a16:creationId xmlns:a16="http://schemas.microsoft.com/office/drawing/2014/main" id="{BFCE74AA-6474-033B-36DB-2B5BFCE8A5D0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12D3-0397-47BA-B542-6678D6EFE82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369533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>
            <a:extLst>
              <a:ext uri="{FF2B5EF4-FFF2-40B4-BE49-F238E27FC236}">
                <a16:creationId xmlns:a16="http://schemas.microsoft.com/office/drawing/2014/main" id="{71DD1412-EA64-E3B6-EE42-7D4010459694}"/>
              </a:ext>
            </a:extLst>
          </p:cNvPr>
          <p:cNvSpPr txBox="1">
            <a:spLocks/>
          </p:cNvSpPr>
          <p:nvPr userDrawn="1"/>
        </p:nvSpPr>
        <p:spPr>
          <a:xfrm>
            <a:off x="8461375" y="134938"/>
            <a:ext cx="414338" cy="2730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23395C9E-60C8-46C9-A75C-54C98D494297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7988" y="280988"/>
            <a:ext cx="7772400" cy="40878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600" b="1">
                <a:solidFill>
                  <a:srgbClr val="003A79"/>
                </a:solidFill>
                <a:latin typeface="Century Gothic" pitchFamily="34" charset="0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407988" y="719138"/>
            <a:ext cx="6645275" cy="5619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4925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>
              <a:ext uri="{FF2B5EF4-FFF2-40B4-BE49-F238E27FC236}">
                <a16:creationId xmlns:a16="http://schemas.microsoft.com/office/drawing/2014/main" id="{6A6A5F7F-0F39-0C88-20DC-255D6E67B1BE}"/>
              </a:ext>
            </a:extLst>
          </p:cNvPr>
          <p:cNvSpPr txBox="1">
            <a:spLocks/>
          </p:cNvSpPr>
          <p:nvPr userDrawn="1"/>
        </p:nvSpPr>
        <p:spPr>
          <a:xfrm>
            <a:off x="8461375" y="134938"/>
            <a:ext cx="414338" cy="2730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4E80640D-54B6-4A21-AA23-C91825FCC3DF}" type="slidenum">
              <a:rPr lang="it-IT" altLang="it-IT" sz="1000" b="1" smtClean="0">
                <a:solidFill>
                  <a:srgbClr val="003A79"/>
                </a:solidFill>
                <a:latin typeface="Century Gothic" panose="020B0502020202020204" pitchFamily="34" charset="0"/>
              </a:rPr>
              <a:pPr algn="r" eaLnBrk="1" hangingPunct="1">
                <a:defRPr/>
              </a:pPr>
              <a:t>‹N›</a:t>
            </a:fld>
            <a:endParaRPr lang="it-IT" altLang="it-IT" sz="1000" b="1">
              <a:solidFill>
                <a:srgbClr val="003A7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1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ero diapositiva">
            <a:extLst>
              <a:ext uri="{FF2B5EF4-FFF2-40B4-BE49-F238E27FC236}">
                <a16:creationId xmlns:a16="http://schemas.microsoft.com/office/drawing/2014/main" id="{BFCE74AA-6474-033B-36DB-2B5BFCE8A5D0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812D3-0397-47BA-B542-6678D6EFE825}" type="slidenum">
              <a:rPr/>
              <a:pPr>
                <a:defRPr/>
              </a:p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24480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9" descr="INTESA_SANPAOLO white.png">
            <a:extLst>
              <a:ext uri="{FF2B5EF4-FFF2-40B4-BE49-F238E27FC236}">
                <a16:creationId xmlns:a16="http://schemas.microsoft.com/office/drawing/2014/main" id="{9B9A665F-C7FF-019A-33E6-FDD5FC426E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4733925"/>
            <a:ext cx="15573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9">
            <a:extLst>
              <a:ext uri="{FF2B5EF4-FFF2-40B4-BE49-F238E27FC236}">
                <a16:creationId xmlns:a16="http://schemas.microsoft.com/office/drawing/2014/main" id="{8AE4DB3B-6202-5263-153D-F30F0B2425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 bwMode="auto">
          <a:xfrm>
            <a:off x="7382702" y="4646610"/>
            <a:ext cx="154615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2" descr="Immagine che contiene Carattere, Elementi grafici, design&#10;&#10;Descrizione generata automaticamente">
            <a:extLst>
              <a:ext uri="{FF2B5EF4-FFF2-40B4-BE49-F238E27FC236}">
                <a16:creationId xmlns:a16="http://schemas.microsoft.com/office/drawing/2014/main" id="{B1E8B067-4999-58D0-EBA0-C3B3D38793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6" y="4431505"/>
            <a:ext cx="13335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6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54" userDrawn="1">
          <p15:clr>
            <a:srgbClr val="F26B43"/>
          </p15:clr>
        </p15:guide>
        <p15:guide id="2" pos="5624" userDrawn="1">
          <p15:clr>
            <a:srgbClr val="F26B43"/>
          </p15:clr>
        </p15:guide>
        <p15:guide id="3" pos="136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01D24A0-48AE-0085-1CD9-091E1825223F}"/>
              </a:ext>
            </a:extLst>
          </p:cNvPr>
          <p:cNvSpPr/>
          <p:nvPr userDrawn="1"/>
        </p:nvSpPr>
        <p:spPr>
          <a:xfrm>
            <a:off x="0" y="4369699"/>
            <a:ext cx="9144000" cy="773801"/>
          </a:xfrm>
          <a:prstGeom prst="rect">
            <a:avLst/>
          </a:pr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" descr="Immagine">
            <a:extLst>
              <a:ext uri="{FF2B5EF4-FFF2-40B4-BE49-F238E27FC236}">
                <a16:creationId xmlns:a16="http://schemas.microsoft.com/office/drawing/2014/main" id="{969C1977-CCD1-20B8-F990-64AC68BABB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5" y="4595880"/>
            <a:ext cx="1228721" cy="30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4" name="image.pdf" descr="image.pdf">
            <a:extLst>
              <a:ext uri="{FF2B5EF4-FFF2-40B4-BE49-F238E27FC236}">
                <a16:creationId xmlns:a16="http://schemas.microsoft.com/office/drawing/2014/main" id="{CBE6CDA3-3B63-2EF4-D117-D5668B3C57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02" y="4661599"/>
            <a:ext cx="1553766" cy="1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69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>
            <a:extLst>
              <a:ext uri="{FF2B5EF4-FFF2-40B4-BE49-F238E27FC236}">
                <a16:creationId xmlns:a16="http://schemas.microsoft.com/office/drawing/2014/main" id="{C02CF616-427E-C384-9668-9097948F4697}"/>
              </a:ext>
            </a:extLst>
          </p:cNvPr>
          <p:cNvSpPr txBox="1">
            <a:spLocks/>
          </p:cNvSpPr>
          <p:nvPr/>
        </p:nvSpPr>
        <p:spPr>
          <a:xfrm>
            <a:off x="1619250" y="4135695"/>
            <a:ext cx="6423025" cy="155575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9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j-ea"/>
                <a:cs typeface="Arial"/>
              </a:rPr>
              <a:t>Padova, 14 maggio 2025</a:t>
            </a:r>
          </a:p>
        </p:txBody>
      </p:sp>
      <p:sp>
        <p:nvSpPr>
          <p:cNvPr id="17" name="Figura a mano libera 16">
            <a:extLst>
              <a:ext uri="{FF2B5EF4-FFF2-40B4-BE49-F238E27FC236}">
                <a16:creationId xmlns:a16="http://schemas.microsoft.com/office/drawing/2014/main" id="{869C3147-1261-D5EB-4051-E034EE79051F}"/>
              </a:ext>
            </a:extLst>
          </p:cNvPr>
          <p:cNvSpPr/>
          <p:nvPr/>
        </p:nvSpPr>
        <p:spPr>
          <a:xfrm rot="21015509">
            <a:off x="25400" y="-406400"/>
            <a:ext cx="4719638" cy="811213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003A79"/>
              </a:solidFill>
            </a:endParaRPr>
          </a:p>
        </p:txBody>
      </p: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978CA321-BBE9-FADB-162E-16D9020534A5}"/>
              </a:ext>
            </a:extLst>
          </p:cNvPr>
          <p:cNvCxnSpPr/>
          <p:nvPr/>
        </p:nvCxnSpPr>
        <p:spPr>
          <a:xfrm rot="5400000">
            <a:off x="4870450" y="2128838"/>
            <a:ext cx="377825" cy="0"/>
          </a:xfrm>
          <a:prstGeom prst="line">
            <a:avLst/>
          </a:prstGeom>
          <a:ln w="19050">
            <a:solidFill>
              <a:srgbClr val="003A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olo 1">
            <a:extLst>
              <a:ext uri="{FF2B5EF4-FFF2-40B4-BE49-F238E27FC236}">
                <a16:creationId xmlns:a16="http://schemas.microsoft.com/office/drawing/2014/main" id="{A31C5F3C-7ABA-93D0-1F14-A2433F4EF47D}"/>
              </a:ext>
            </a:extLst>
          </p:cNvPr>
          <p:cNvSpPr txBox="1">
            <a:spLocks/>
          </p:cNvSpPr>
          <p:nvPr/>
        </p:nvSpPr>
        <p:spPr>
          <a:xfrm>
            <a:off x="5059363" y="1562289"/>
            <a:ext cx="1123950" cy="107950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800" dirty="0">
                <a:solidFill>
                  <a:srgbClr val="003A79"/>
                </a:solidFill>
                <a:latin typeface="Century Gothic" panose="020B0502020202020204" pitchFamily="34" charset="0"/>
                <a:ea typeface="+mj-ea"/>
                <a:cs typeface="Arial"/>
              </a:rPr>
              <a:t>in collaborazione con</a:t>
            </a:r>
          </a:p>
        </p:txBody>
      </p:sp>
      <p:pic>
        <p:nvPicPr>
          <p:cNvPr id="26" name="Immagine 19">
            <a:extLst>
              <a:ext uri="{FF2B5EF4-FFF2-40B4-BE49-F238E27FC236}">
                <a16:creationId xmlns:a16="http://schemas.microsoft.com/office/drawing/2014/main" id="{F5A412CE-E176-9B13-5BF1-97E56560C7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 bwMode="auto">
          <a:xfrm>
            <a:off x="1603441" y="1956594"/>
            <a:ext cx="289553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olo 1">
            <a:extLst>
              <a:ext uri="{FF2B5EF4-FFF2-40B4-BE49-F238E27FC236}">
                <a16:creationId xmlns:a16="http://schemas.microsoft.com/office/drawing/2014/main" id="{45077793-51BF-C8A7-145A-B5F612D525FC}"/>
              </a:ext>
            </a:extLst>
          </p:cNvPr>
          <p:cNvSpPr txBox="1">
            <a:spLocks/>
          </p:cNvSpPr>
          <p:nvPr/>
        </p:nvSpPr>
        <p:spPr>
          <a:xfrm>
            <a:off x="1619250" y="2606675"/>
            <a:ext cx="6423025" cy="701675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6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Investimenti,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2600" b="1" dirty="0">
                <a:solidFill>
                  <a:srgbClr val="003A79"/>
                </a:solidFill>
                <a:latin typeface="Century Gothic" pitchFamily="34" charset="0"/>
                <a:ea typeface="+mj-ea"/>
                <a:cs typeface="Arial"/>
              </a:rPr>
              <a:t>Innovazione, Credito</a:t>
            </a: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3495A484-5F67-3ADB-8D2D-AB92BAE1110E}"/>
              </a:ext>
            </a:extLst>
          </p:cNvPr>
          <p:cNvSpPr txBox="1">
            <a:spLocks/>
          </p:cNvSpPr>
          <p:nvPr/>
        </p:nvSpPr>
        <p:spPr>
          <a:xfrm>
            <a:off x="1619250" y="3548063"/>
            <a:ext cx="6423025" cy="333375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j-ea"/>
                <a:cs typeface="Arial"/>
              </a:rPr>
              <a:t>Accordo Intesa Sanpaolo – Confindustria 2025 - 2028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1AFB37A-CB7D-DF82-E630-73891735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0782" y="1841821"/>
            <a:ext cx="1877219" cy="602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18BB120B-8476-94E9-2891-AA7FD16D6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280987"/>
            <a:ext cx="8712199" cy="811829"/>
          </a:xfrm>
        </p:spPr>
        <p:txBody>
          <a:bodyPr/>
          <a:lstStyle/>
          <a:p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Intesa Sanpaolo e Confindustria: </a:t>
            </a:r>
            <a:b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15 anni di collaborazione</a:t>
            </a: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B1A72E-F82A-E9C3-DE05-7B99383DC85D}"/>
              </a:ext>
            </a:extLst>
          </p:cNvPr>
          <p:cNvSpPr txBox="1">
            <a:spLocks/>
          </p:cNvSpPr>
          <p:nvPr/>
        </p:nvSpPr>
        <p:spPr>
          <a:xfrm>
            <a:off x="389677" y="1367573"/>
            <a:ext cx="810369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Dal 2009,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15 anni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 di collaborazione che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hanno evoluto e arricchito il rapporto banca impresa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, diventando nel tempo un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laboratorio di sperimentazione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 di nuove opportunità a supporto della competitività delle imprese.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78F524B1-A008-95D9-64A8-E36C64D0D3C3}"/>
              </a:ext>
            </a:extLst>
          </p:cNvPr>
          <p:cNvSpPr/>
          <p:nvPr/>
        </p:nvSpPr>
        <p:spPr bwMode="gray">
          <a:xfrm>
            <a:off x="389677" y="2152525"/>
            <a:ext cx="1777053" cy="301984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2009-13</a:t>
            </a:r>
          </a:p>
        </p:txBody>
      </p:sp>
      <p:sp>
        <p:nvSpPr>
          <p:cNvPr id="17" name="Rectangle 56">
            <a:extLst>
              <a:ext uri="{FF2B5EF4-FFF2-40B4-BE49-F238E27FC236}">
                <a16:creationId xmlns:a16="http://schemas.microsoft.com/office/drawing/2014/main" id="{A3520080-ADCB-7EE8-5D20-D4DB7A135774}"/>
              </a:ext>
            </a:extLst>
          </p:cNvPr>
          <p:cNvSpPr/>
          <p:nvPr/>
        </p:nvSpPr>
        <p:spPr bwMode="gray">
          <a:xfrm>
            <a:off x="3522443" y="2152524"/>
            <a:ext cx="1279325" cy="301985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2015</a:t>
            </a:r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4EFB4866-CC43-D154-2BEB-D6F21A4A0C3D}"/>
              </a:ext>
            </a:extLst>
          </p:cNvPr>
          <p:cNvSpPr/>
          <p:nvPr/>
        </p:nvSpPr>
        <p:spPr bwMode="gray">
          <a:xfrm>
            <a:off x="2204924" y="2152525"/>
            <a:ext cx="1279325" cy="301984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2014</a:t>
            </a:r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3434193D-476E-9E76-CB68-E0BA4012531F}"/>
              </a:ext>
            </a:extLst>
          </p:cNvPr>
          <p:cNvSpPr/>
          <p:nvPr/>
        </p:nvSpPr>
        <p:spPr bwMode="gray">
          <a:xfrm>
            <a:off x="4839962" y="2152525"/>
            <a:ext cx="1279325" cy="301984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2016</a:t>
            </a:r>
          </a:p>
        </p:txBody>
      </p:sp>
      <p:sp>
        <p:nvSpPr>
          <p:cNvPr id="20" name="Rectangle 56">
            <a:extLst>
              <a:ext uri="{FF2B5EF4-FFF2-40B4-BE49-F238E27FC236}">
                <a16:creationId xmlns:a16="http://schemas.microsoft.com/office/drawing/2014/main" id="{CBB2C869-530E-0446-20C5-A93A9C516836}"/>
              </a:ext>
            </a:extLst>
          </p:cNvPr>
          <p:cNvSpPr/>
          <p:nvPr/>
        </p:nvSpPr>
        <p:spPr bwMode="gray">
          <a:xfrm>
            <a:off x="6157481" y="2152524"/>
            <a:ext cx="1279325" cy="301984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2016-19</a:t>
            </a:r>
          </a:p>
        </p:txBody>
      </p:sp>
      <p:sp>
        <p:nvSpPr>
          <p:cNvPr id="48" name="Rectangle 56">
            <a:extLst>
              <a:ext uri="{FF2B5EF4-FFF2-40B4-BE49-F238E27FC236}">
                <a16:creationId xmlns:a16="http://schemas.microsoft.com/office/drawing/2014/main" id="{B7EA2C04-582E-8D67-93A4-F0499E335700}"/>
              </a:ext>
            </a:extLst>
          </p:cNvPr>
          <p:cNvSpPr/>
          <p:nvPr/>
        </p:nvSpPr>
        <p:spPr bwMode="gray">
          <a:xfrm>
            <a:off x="7474998" y="2152524"/>
            <a:ext cx="1279325" cy="301984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2021-24</a:t>
            </a:r>
          </a:p>
        </p:txBody>
      </p:sp>
      <p:sp>
        <p:nvSpPr>
          <p:cNvPr id="49" name="Titolo 1">
            <a:extLst>
              <a:ext uri="{FF2B5EF4-FFF2-40B4-BE49-F238E27FC236}">
                <a16:creationId xmlns:a16="http://schemas.microsoft.com/office/drawing/2014/main" id="{44BB86A3-FD8C-CDCD-91D8-C8D17D256853}"/>
              </a:ext>
            </a:extLst>
          </p:cNvPr>
          <p:cNvSpPr txBox="1">
            <a:spLocks/>
          </p:cNvSpPr>
          <p:nvPr/>
        </p:nvSpPr>
        <p:spPr>
          <a:xfrm>
            <a:off x="389677" y="2454508"/>
            <a:ext cx="1777053" cy="1984327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per la liquidità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e la ricapitalizzazione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000" dirty="0"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Finanza, Innovazione, Internazionalizzazione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000" dirty="0"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Banca, Impresa, Territorio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000" dirty="0"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Estero, Crescita, Nuova imprenditoria</a:t>
            </a:r>
          </a:p>
        </p:txBody>
      </p:sp>
      <p:sp>
        <p:nvSpPr>
          <p:cNvPr id="50" name="Titolo 1">
            <a:extLst>
              <a:ext uri="{FF2B5EF4-FFF2-40B4-BE49-F238E27FC236}">
                <a16:creationId xmlns:a16="http://schemas.microsoft.com/office/drawing/2014/main" id="{57BB7D1D-593F-32B0-FDE2-F6F02C064885}"/>
              </a:ext>
            </a:extLst>
          </p:cNvPr>
          <p:cNvSpPr txBox="1">
            <a:spLocks/>
          </p:cNvSpPr>
          <p:nvPr/>
        </p:nvSpPr>
        <p:spPr>
          <a:xfrm>
            <a:off x="2208538" y="2454508"/>
            <a:ext cx="1275711" cy="1690109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«Una crescita sostenibile»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000" dirty="0"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Introduzione di nuove soluzioni per lo sviluppo delle imprese: fattori qualitativi, filiere, formazione</a:t>
            </a:r>
          </a:p>
        </p:txBody>
      </p:sp>
      <p:sp>
        <p:nvSpPr>
          <p:cNvPr id="51" name="Titolo 1">
            <a:extLst>
              <a:ext uri="{FF2B5EF4-FFF2-40B4-BE49-F238E27FC236}">
                <a16:creationId xmlns:a16="http://schemas.microsoft.com/office/drawing/2014/main" id="{362DA9CE-DBD8-7046-8507-039D87A3EC90}"/>
              </a:ext>
            </a:extLst>
          </p:cNvPr>
          <p:cNvSpPr txBox="1">
            <a:spLocks/>
          </p:cNvSpPr>
          <p:nvPr/>
        </p:nvSpPr>
        <p:spPr>
          <a:xfrm>
            <a:off x="3520503" y="2454509"/>
            <a:ext cx="1275711" cy="1610596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Addendum Investment Compact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it-IT" sz="1000" dirty="0"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Innovazione PMI in collaborazione con MEF e MASE</a:t>
            </a:r>
          </a:p>
        </p:txBody>
      </p:sp>
      <p:sp>
        <p:nvSpPr>
          <p:cNvPr id="52" name="Titolo 1">
            <a:extLst>
              <a:ext uri="{FF2B5EF4-FFF2-40B4-BE49-F238E27FC236}">
                <a16:creationId xmlns:a16="http://schemas.microsoft.com/office/drawing/2014/main" id="{FC8AC049-376B-35DC-9C38-D8342CA28624}"/>
              </a:ext>
            </a:extLst>
          </p:cNvPr>
          <p:cNvSpPr txBox="1">
            <a:spLocks/>
          </p:cNvSpPr>
          <p:nvPr/>
        </p:nvSpPr>
        <p:spPr>
          <a:xfrm>
            <a:off x="4842408" y="2454509"/>
            <a:ext cx="1275711" cy="2157248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Proroga Accordo «Una crescita sostenibile»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Focus su industria 4.0, welfare aziendale, accesso al mercato dei capitali</a:t>
            </a:r>
          </a:p>
        </p:txBody>
      </p:sp>
      <p:sp>
        <p:nvSpPr>
          <p:cNvPr id="53" name="Titolo 1">
            <a:extLst>
              <a:ext uri="{FF2B5EF4-FFF2-40B4-BE49-F238E27FC236}">
                <a16:creationId xmlns:a16="http://schemas.microsoft.com/office/drawing/2014/main" id="{AF33AA46-D47C-8D68-A1DF-DA75BEDDD233}"/>
              </a:ext>
            </a:extLst>
          </p:cNvPr>
          <p:cNvSpPr txBox="1">
            <a:spLocks/>
          </p:cNvSpPr>
          <p:nvPr/>
        </p:nvSpPr>
        <p:spPr>
          <a:xfrm>
            <a:off x="6154373" y="2454509"/>
            <a:ext cx="1275711" cy="2157248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«Progettare il futuro»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  <a:ea typeface="+mj-ea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Introduzione di nuovi strumenti per la trasformazione digitale e focus sulla cultura di impresa per la valorizzazione del capitale umano</a:t>
            </a:r>
          </a:p>
        </p:txBody>
      </p:sp>
      <p:sp>
        <p:nvSpPr>
          <p:cNvPr id="54" name="Titolo 1">
            <a:extLst>
              <a:ext uri="{FF2B5EF4-FFF2-40B4-BE49-F238E27FC236}">
                <a16:creationId xmlns:a16="http://schemas.microsoft.com/office/drawing/2014/main" id="{647A97A7-CCC9-D96A-B9FE-2ADA7BCF9B73}"/>
              </a:ext>
            </a:extLst>
          </p:cNvPr>
          <p:cNvSpPr txBox="1">
            <a:spLocks/>
          </p:cNvSpPr>
          <p:nvPr/>
        </p:nvSpPr>
        <p:spPr>
          <a:xfrm>
            <a:off x="7476278" y="2454509"/>
            <a:ext cx="1275711" cy="1059707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lIns="90000" tIns="90000" rIns="90000" bIns="9000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000" dirty="0">
                <a:latin typeface="Century Gothic" pitchFamily="34" charset="0"/>
                <a:ea typeface="+mj-ea"/>
                <a:cs typeface="Arial"/>
              </a:rPr>
              <a:t>Accordo «Disegnare il futuro»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A34626-D9FF-4536-899B-91A233D70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CF06A599-3347-58AD-A39C-557EAC773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280987"/>
            <a:ext cx="8712199" cy="811829"/>
          </a:xfrm>
        </p:spPr>
        <p:txBody>
          <a:bodyPr/>
          <a:lstStyle/>
          <a:p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 principali risultati dell’Accordo 2021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1BD439E-45B7-56DF-C41C-D1FAFE643D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5900" y="719138"/>
            <a:ext cx="8719489" cy="561975"/>
          </a:xfrm>
        </p:spPr>
        <p:txBody>
          <a:bodyPr/>
          <a:lstStyle/>
          <a:p>
            <a:r>
              <a:rPr lang="it-IT" dirty="0"/>
              <a:t>Accordo </a:t>
            </a:r>
            <a:r>
              <a:rPr lang="it-IT" b="1" dirty="0"/>
              <a:t>«Disegnare il futuro»</a:t>
            </a:r>
            <a:r>
              <a:rPr lang="it-IT" dirty="0"/>
              <a:t> siglato nel 2021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74BBB29-FAC1-3492-E946-CAD6D5B84EEF}"/>
              </a:ext>
            </a:extLst>
          </p:cNvPr>
          <p:cNvSpPr txBox="1">
            <a:spLocks/>
          </p:cNvSpPr>
          <p:nvPr/>
        </p:nvSpPr>
        <p:spPr>
          <a:xfrm>
            <a:off x="389677" y="1556166"/>
            <a:ext cx="8103692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Piano di rilancio dell’economia italiana e della competitività delle imprese  post crisi sanitaria da Covid – 19, rafforzamento strutturale delle imprese e lancio delle iniziative PNRR.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64048F3E-C25E-3567-4BB1-E48B5767B0E6}"/>
              </a:ext>
            </a:extLst>
          </p:cNvPr>
          <p:cNvSpPr/>
          <p:nvPr/>
        </p:nvSpPr>
        <p:spPr bwMode="gray">
          <a:xfrm>
            <a:off x="556317" y="2685187"/>
            <a:ext cx="1451889" cy="1004075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Oltre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 120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eventi sul territorio con oltre 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15.000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imprese</a:t>
            </a:r>
          </a:p>
        </p:txBody>
      </p:sp>
      <p:sp>
        <p:nvSpPr>
          <p:cNvPr id="17" name="Rectangle 56">
            <a:extLst>
              <a:ext uri="{FF2B5EF4-FFF2-40B4-BE49-F238E27FC236}">
                <a16:creationId xmlns:a16="http://schemas.microsoft.com/office/drawing/2014/main" id="{2E171D20-2A8A-2169-3238-8D7954C76FE4}"/>
              </a:ext>
            </a:extLst>
          </p:cNvPr>
          <p:cNvSpPr/>
          <p:nvPr/>
        </p:nvSpPr>
        <p:spPr bwMode="gray">
          <a:xfrm>
            <a:off x="3798899" y="2685187"/>
            <a:ext cx="1451889" cy="1004079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20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eventi/webinar  dedicati a internazionalizzazione</a:t>
            </a:r>
          </a:p>
        </p:txBody>
      </p:sp>
      <p:sp>
        <p:nvSpPr>
          <p:cNvPr id="18" name="Rectangle 55">
            <a:extLst>
              <a:ext uri="{FF2B5EF4-FFF2-40B4-BE49-F238E27FC236}">
                <a16:creationId xmlns:a16="http://schemas.microsoft.com/office/drawing/2014/main" id="{D8F9BA0D-9310-0815-BFAF-742CC64B64CC}"/>
              </a:ext>
            </a:extLst>
          </p:cNvPr>
          <p:cNvSpPr/>
          <p:nvPr/>
        </p:nvSpPr>
        <p:spPr bwMode="gray">
          <a:xfrm>
            <a:off x="2177608" y="2685187"/>
            <a:ext cx="1451889" cy="1004075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18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accordi settoriali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 </a:t>
            </a:r>
            <a:r>
              <a:rPr kumimoji="0" lang="it-IT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e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 35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territoriali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  </a:t>
            </a:r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0ABF2079-B04B-D6C8-252D-E57E2C98A0E4}"/>
              </a:ext>
            </a:extLst>
          </p:cNvPr>
          <p:cNvSpPr/>
          <p:nvPr/>
        </p:nvSpPr>
        <p:spPr bwMode="gray">
          <a:xfrm>
            <a:off x="5420190" y="2685187"/>
            <a:ext cx="1451888" cy="1004075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22.000 </a:t>
            </a: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imprese che hanno ottenuto agevolazioni da bandi PNRR</a:t>
            </a:r>
          </a:p>
        </p:txBody>
      </p:sp>
      <p:sp>
        <p:nvSpPr>
          <p:cNvPr id="20" name="Rectangle 56">
            <a:extLst>
              <a:ext uri="{FF2B5EF4-FFF2-40B4-BE49-F238E27FC236}">
                <a16:creationId xmlns:a16="http://schemas.microsoft.com/office/drawing/2014/main" id="{7CE86ECE-78F6-DA7D-2BC1-C0A95D22657C}"/>
              </a:ext>
            </a:extLst>
          </p:cNvPr>
          <p:cNvSpPr/>
          <p:nvPr/>
        </p:nvSpPr>
        <p:spPr bwMode="gray">
          <a:xfrm>
            <a:off x="7041480" y="2685186"/>
            <a:ext cx="1451889" cy="1004075"/>
          </a:xfrm>
          <a:prstGeom prst="rect">
            <a:avLst/>
          </a:prstGeom>
          <a:solidFill>
            <a:srgbClr val="003A79">
              <a:alpha val="75000"/>
            </a:srgbClr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Focus </a:t>
            </a:r>
            <a:r>
              <a:rPr kumimoji="0" lang="it-IT" sz="1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su</a:t>
            </a: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/>
              </a:rPr>
              <a:t> energia, sostenibilità, internazionalizzazione</a:t>
            </a: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29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CF1C16-D7DA-A8B4-1253-F8755E8BC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btfpBulletedList201813">
            <a:extLst>
              <a:ext uri="{FF2B5EF4-FFF2-40B4-BE49-F238E27FC236}">
                <a16:creationId xmlns:a16="http://schemas.microsoft.com/office/drawing/2014/main" id="{6ACB7132-076D-15BE-2E3D-6ED08303E39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89751" y="2791016"/>
            <a:ext cx="1012825" cy="105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Sostenere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le imprese nei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processi trasformativi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,  focus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su Transizione 5.0</a:t>
            </a:r>
            <a:endParaRPr kumimoji="0" lang="it-IT" altLang="it-IT" sz="1100" b="1" i="0" u="none" strike="noStrike" kern="1200" cap="none" spc="0" normalizeH="0" baseline="0" noProof="0" dirty="0">
              <a:ln>
                <a:noFill/>
              </a:ln>
              <a:solidFill>
                <a:srgbClr val="406B9B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1271" name="Straight Connector 17">
            <a:extLst>
              <a:ext uri="{FF2B5EF4-FFF2-40B4-BE49-F238E27FC236}">
                <a16:creationId xmlns:a16="http://schemas.microsoft.com/office/drawing/2014/main" id="{A679A8A7-D42B-675D-6662-358456A5A54C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 bwMode="auto">
          <a:xfrm>
            <a:off x="389677" y="2357482"/>
            <a:ext cx="8359468" cy="0"/>
          </a:xfrm>
          <a:prstGeom prst="line">
            <a:avLst/>
          </a:prstGeom>
          <a:noFill/>
          <a:ln w="19050" cap="sq" algn="ctr">
            <a:solidFill>
              <a:srgbClr val="003A79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2" name="btfpBulletedList201813">
            <a:extLst>
              <a:ext uri="{FF2B5EF4-FFF2-40B4-BE49-F238E27FC236}">
                <a16:creationId xmlns:a16="http://schemas.microsoft.com/office/drawing/2014/main" id="{C75F6E40-5806-6FBA-4CBC-6E25A9FAD6AD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370658" y="2791016"/>
            <a:ext cx="923052" cy="105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Accelerare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la transizione sostenibile,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focus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su risorse naturali</a:t>
            </a:r>
            <a:endParaRPr kumimoji="0" lang="it-IT" altLang="it-IT" sz="1100" b="1" i="0" u="none" strike="noStrike" kern="1200" cap="none" spc="0" normalizeH="0" baseline="0" noProof="0" dirty="0">
              <a:ln>
                <a:noFill/>
              </a:ln>
              <a:solidFill>
                <a:srgbClr val="406B9B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73" name="btfpBulletedList201813">
            <a:extLst>
              <a:ext uri="{FF2B5EF4-FFF2-40B4-BE49-F238E27FC236}">
                <a16:creationId xmlns:a16="http://schemas.microsoft.com/office/drawing/2014/main" id="{236D8E60-8D6F-F549-F4A7-2F3F1D82992E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361792" y="2791016"/>
            <a:ext cx="1004888" cy="139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Investire su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filiere strategiche,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focus su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Aerospazio, Robotica, AI, Scienze della Vita</a:t>
            </a:r>
            <a:endParaRPr kumimoji="0" lang="it-IT" altLang="it-IT" sz="1100" b="1" i="0" u="none" strike="noStrike" kern="1200" cap="none" spc="0" normalizeH="0" baseline="0" noProof="0" dirty="0">
              <a:ln>
                <a:noFill/>
              </a:ln>
              <a:solidFill>
                <a:srgbClr val="406B9B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74" name="btfpBulletedList201813">
            <a:extLst>
              <a:ext uri="{FF2B5EF4-FFF2-40B4-BE49-F238E27FC236}">
                <a16:creationId xmlns:a16="http://schemas.microsoft.com/office/drawing/2014/main" id="{55C774D4-6038-62A4-E99A-9DC8EA40D722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646799" y="2791016"/>
            <a:ext cx="1014413" cy="105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Investire in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Ricerca e Innovazione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per la crescita di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Start up e PMI innovative</a:t>
            </a:r>
          </a:p>
        </p:txBody>
      </p:sp>
      <p:sp>
        <p:nvSpPr>
          <p:cNvPr id="11275" name="btfpBulletedList201813">
            <a:extLst>
              <a:ext uri="{FF2B5EF4-FFF2-40B4-BE49-F238E27FC236}">
                <a16:creationId xmlns:a16="http://schemas.microsoft.com/office/drawing/2014/main" id="{479C735B-5D12-27DA-7F38-8937D4706E3E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729294" y="2791016"/>
            <a:ext cx="1012825" cy="8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Sostenere il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rafforzamento della struttura finanziaria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delle Imprese </a:t>
            </a:r>
          </a:p>
        </p:txBody>
      </p:sp>
      <p:sp>
        <p:nvSpPr>
          <p:cNvPr id="11276" name="btfpBulletedList201813">
            <a:extLst>
              <a:ext uri="{FF2B5EF4-FFF2-40B4-BE49-F238E27FC236}">
                <a16:creationId xmlns:a16="http://schemas.microsoft.com/office/drawing/2014/main" id="{1DBC828B-B5A6-4781-9730-C8B49EF54859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810201" y="2791016"/>
            <a:ext cx="966788" cy="8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Promuovere soluzioni per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l’abitare sostenibile dei lavoratori</a:t>
            </a:r>
            <a:endParaRPr kumimoji="0" lang="it-IT" altLang="it-IT" sz="1100" b="1" i="0" u="none" strike="noStrike" kern="1200" cap="none" spc="0" normalizeH="0" baseline="0" noProof="0" dirty="0">
              <a:ln>
                <a:noFill/>
              </a:ln>
              <a:solidFill>
                <a:srgbClr val="406B9B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77" name="btfpBulletedList201813">
            <a:extLst>
              <a:ext uri="{FF2B5EF4-FFF2-40B4-BE49-F238E27FC236}">
                <a16:creationId xmlns:a16="http://schemas.microsoft.com/office/drawing/2014/main" id="{36BC897B-6978-647F-857B-3B300728EDF8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845074" y="2791016"/>
            <a:ext cx="1012825" cy="8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Sostenere la crescita e lo sviluppo 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delle imprese del Mezzogiorno</a:t>
            </a:r>
          </a:p>
        </p:txBody>
      </p:sp>
      <p:sp>
        <p:nvSpPr>
          <p:cNvPr id="2" name="btfpBulletedList201813">
            <a:extLst>
              <a:ext uri="{FF2B5EF4-FFF2-40B4-BE49-F238E27FC236}">
                <a16:creationId xmlns:a16="http://schemas.microsoft.com/office/drawing/2014/main" id="{0A228746-019E-73A4-0676-BFCB816D6BED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434762" y="2791016"/>
            <a:ext cx="1143955" cy="8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0170" rIns="20170" bIns="20170" anchor="t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Promuovere l’evoluzione</a:t>
            </a:r>
            <a:r>
              <a:rPr lang="it-IT" altLang="it-IT" sz="11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della </a:t>
            </a:r>
            <a:r>
              <a:rPr lang="it-IT" altLang="it-IT" sz="1100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filiera dell’Automotive </a:t>
            </a:r>
            <a:r>
              <a:rPr lang="it-IT" altLang="it-IT" sz="110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italiana</a:t>
            </a:r>
            <a:endParaRPr kumimoji="0" lang="it-IT" altLang="it-IT" sz="1100" b="1" i="0" u="none" strike="noStrike" kern="1200" cap="none" spc="0" normalizeH="0" baseline="0" noProof="0" dirty="0">
              <a:ln>
                <a:noFill/>
              </a:ln>
              <a:solidFill>
                <a:srgbClr val="406B9B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C4DA509-B6DB-6E4D-F1B5-BC9BEB55B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280987"/>
            <a:ext cx="8712199" cy="811829"/>
          </a:xfrm>
        </p:spPr>
        <p:txBody>
          <a:bodyPr/>
          <a:lstStyle/>
          <a:p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Il nuovo accordo 2025 – 2028: le linee di azione</a:t>
            </a:r>
            <a:b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D3AF1BA-643E-6730-77BB-19EF26453C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5900" y="719138"/>
            <a:ext cx="8719489" cy="561975"/>
          </a:xfrm>
        </p:spPr>
        <p:txBody>
          <a:bodyPr/>
          <a:lstStyle/>
          <a:p>
            <a:r>
              <a:rPr lang="it-IT" dirty="0"/>
              <a:t>Nuovo accordo: </a:t>
            </a:r>
            <a:br>
              <a:rPr lang="it-IT" dirty="0"/>
            </a:br>
            <a:r>
              <a:rPr lang="it-IT" b="1" dirty="0"/>
              <a:t>«Investimenti, Innovazione, Credito» 200 miliardi di nuovo credito per investimenti, di cui 20 miliardi di plafond per la Regione Veneto.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7BFBDD20-FC91-8B44-7411-1FC0DBA6AFD6}"/>
              </a:ext>
            </a:extLst>
          </p:cNvPr>
          <p:cNvSpPr txBox="1">
            <a:spLocks/>
          </p:cNvSpPr>
          <p:nvPr/>
        </p:nvSpPr>
        <p:spPr>
          <a:xfrm>
            <a:off x="389677" y="1556166"/>
            <a:ext cx="8103692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Promuoviamo la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competitività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 del sistema produttivo italiano, sia a livello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nazionale sia internazionale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 e sosteniamo i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processi trasformativi necessari allo sviluppo economico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461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F6877-5EB0-E73A-E66D-A9A7BB6E9F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71" name="Straight Connector 17">
            <a:extLst>
              <a:ext uri="{FF2B5EF4-FFF2-40B4-BE49-F238E27FC236}">
                <a16:creationId xmlns:a16="http://schemas.microsoft.com/office/drawing/2014/main" id="{8BAC4E44-F0AB-B27D-3E0F-C3F828B17808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 bwMode="auto">
          <a:xfrm>
            <a:off x="389677" y="2357482"/>
            <a:ext cx="8156723" cy="0"/>
          </a:xfrm>
          <a:prstGeom prst="line">
            <a:avLst/>
          </a:prstGeom>
          <a:noFill/>
          <a:ln w="19050" cap="sq" algn="ctr">
            <a:solidFill>
              <a:srgbClr val="003A79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itolo 2">
            <a:extLst>
              <a:ext uri="{FF2B5EF4-FFF2-40B4-BE49-F238E27FC236}">
                <a16:creationId xmlns:a16="http://schemas.microsoft.com/office/drawing/2014/main" id="{D39227C5-E35A-07E8-EDE3-CE336DAC5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280987"/>
            <a:ext cx="8712199" cy="811829"/>
          </a:xfrm>
        </p:spPr>
        <p:txBody>
          <a:bodyPr/>
          <a:lstStyle/>
          <a:p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Il nuovo accordo 2025 – 2028: </a:t>
            </a:r>
            <a:b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coinvolgimento delle imprese</a:t>
            </a:r>
            <a:br>
              <a:rPr kumimoji="0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3A79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FB98DE7-65F0-1767-300F-15E521ECB777}"/>
              </a:ext>
            </a:extLst>
          </p:cNvPr>
          <p:cNvSpPr txBox="1">
            <a:spLocks/>
          </p:cNvSpPr>
          <p:nvPr/>
        </p:nvSpPr>
        <p:spPr>
          <a:xfrm>
            <a:off x="389677" y="1556166"/>
            <a:ext cx="8103692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Investiamo nel rafforzamento del </a:t>
            </a:r>
            <a:r>
              <a:rPr lang="it-IT" sz="1300" b="1" dirty="0">
                <a:latin typeface="Century Gothic" pitchFamily="34" charset="0"/>
                <a:ea typeface="+mj-ea"/>
                <a:cs typeface="Arial"/>
              </a:rPr>
              <a:t>rapporto banca - impresa</a:t>
            </a:r>
            <a:r>
              <a:rPr lang="it-IT" sz="1300" dirty="0">
                <a:latin typeface="Century Gothic" pitchFamily="34" charset="0"/>
                <a:ea typeface="+mj-ea"/>
                <a:cs typeface="Arial"/>
              </a:rPr>
              <a:t> con momenti di ascolto, partecipazione attiva e coinvolgimento del settore produttivo sui temi rilevanti per la crescita.</a:t>
            </a:r>
          </a:p>
        </p:txBody>
      </p:sp>
      <p:sp>
        <p:nvSpPr>
          <p:cNvPr id="8" name="btfpBulletedList201813">
            <a:extLst>
              <a:ext uri="{FF2B5EF4-FFF2-40B4-BE49-F238E27FC236}">
                <a16:creationId xmlns:a16="http://schemas.microsoft.com/office/drawing/2014/main" id="{61C05213-D1B7-8E6E-7746-09C149903057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761823" y="3049197"/>
            <a:ext cx="1006475" cy="54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0170" rIns="20170" bIns="20170" anchor="ctr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Creazione di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una cabina di regia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centrale</a:t>
            </a:r>
          </a:p>
        </p:txBody>
      </p:sp>
      <p:sp>
        <p:nvSpPr>
          <p:cNvPr id="9" name="btfpBulletedList201813">
            <a:extLst>
              <a:ext uri="{FF2B5EF4-FFF2-40B4-BE49-F238E27FC236}">
                <a16:creationId xmlns:a16="http://schemas.microsoft.com/office/drawing/2014/main" id="{390AA662-E051-6FBC-CC77-99B63D0D21B4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710013" y="3049197"/>
            <a:ext cx="1358900" cy="54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0170" rIns="20170" bIns="20170" anchor="ctr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Creazione di</a:t>
            </a: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gruppi territoriali/ settoriali banca impresa </a:t>
            </a:r>
            <a:endParaRPr kumimoji="0" lang="it-IT" altLang="it-IT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btfpBulletedList201813">
            <a:extLst>
              <a:ext uri="{FF2B5EF4-FFF2-40B4-BE49-F238E27FC236}">
                <a16:creationId xmlns:a16="http://schemas.microsoft.com/office/drawing/2014/main" id="{8A0240FF-0DA7-1F62-2587-47E962CE7B83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10150" y="2984925"/>
            <a:ext cx="1357312" cy="122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0170" rIns="20170" bIns="20170" anchor="ctr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Analisi e survey </a:t>
            </a:r>
            <a:r>
              <a:rPr kumimoji="0" lang="it-IT" altLang="it-IT" sz="11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Research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Department Intesa Sanpaolo in collaborazione con Centro Studi Confindustria </a:t>
            </a:r>
          </a:p>
        </p:txBody>
      </p:sp>
      <p:sp>
        <p:nvSpPr>
          <p:cNvPr id="11" name="btfpBulletedList201813">
            <a:extLst>
              <a:ext uri="{FF2B5EF4-FFF2-40B4-BE49-F238E27FC236}">
                <a16:creationId xmlns:a16="http://schemas.microsoft.com/office/drawing/2014/main" id="{B1CEEA69-1756-B4C5-7BAC-60F22C9DA8B3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907337" y="3049197"/>
            <a:ext cx="1357312" cy="54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0170" rIns="20170" bIns="20170" anchor="ctr">
            <a:spAutoFit/>
          </a:bodyPr>
          <a:lstStyle>
            <a:lvl1pPr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302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30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530225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Restituzione ai territori </a:t>
            </a:r>
            <a:r>
              <a:rPr kumimoji="0" lang="it-IT" altLang="it-IT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attraverso eventi dedicati</a:t>
            </a:r>
          </a:p>
        </p:txBody>
      </p:sp>
      <p:sp>
        <p:nvSpPr>
          <p:cNvPr id="13" name="Rectangle 53">
            <a:extLst>
              <a:ext uri="{FF2B5EF4-FFF2-40B4-BE49-F238E27FC236}">
                <a16:creationId xmlns:a16="http://schemas.microsoft.com/office/drawing/2014/main" id="{11F789F5-DB08-E0D3-1B32-306B3BF39851}"/>
              </a:ext>
            </a:extLst>
          </p:cNvPr>
          <p:cNvSpPr/>
          <p:nvPr/>
        </p:nvSpPr>
        <p:spPr bwMode="gray">
          <a:xfrm>
            <a:off x="454647" y="2758689"/>
            <a:ext cx="1620826" cy="1225663"/>
          </a:xfrm>
          <a:prstGeom prst="rect">
            <a:avLst/>
          </a:prstGeom>
          <a:noFill/>
          <a:ln w="19050" cap="flat" cmpd="sng" algn="ctr">
            <a:solidFill>
              <a:srgbClr val="003A79"/>
            </a:solidFill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8" name="Rectangle 53">
            <a:extLst>
              <a:ext uri="{FF2B5EF4-FFF2-40B4-BE49-F238E27FC236}">
                <a16:creationId xmlns:a16="http://schemas.microsoft.com/office/drawing/2014/main" id="{53971FBD-E356-B7A5-66F0-A5B482657FAB}"/>
              </a:ext>
            </a:extLst>
          </p:cNvPr>
          <p:cNvSpPr/>
          <p:nvPr/>
        </p:nvSpPr>
        <p:spPr bwMode="gray">
          <a:xfrm>
            <a:off x="2579050" y="2758689"/>
            <a:ext cx="1620826" cy="1225663"/>
          </a:xfrm>
          <a:prstGeom prst="rect">
            <a:avLst/>
          </a:prstGeom>
          <a:noFill/>
          <a:ln w="19050" cap="flat" cmpd="sng" algn="ctr">
            <a:solidFill>
              <a:srgbClr val="003A79"/>
            </a:solidFill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19" name="Rectangle 53">
            <a:extLst>
              <a:ext uri="{FF2B5EF4-FFF2-40B4-BE49-F238E27FC236}">
                <a16:creationId xmlns:a16="http://schemas.microsoft.com/office/drawing/2014/main" id="{3884A457-8354-D424-34A1-BDE6632A1653}"/>
              </a:ext>
            </a:extLst>
          </p:cNvPr>
          <p:cNvSpPr/>
          <p:nvPr/>
        </p:nvSpPr>
        <p:spPr bwMode="gray">
          <a:xfrm>
            <a:off x="4678393" y="2755401"/>
            <a:ext cx="1620826" cy="1629399"/>
          </a:xfrm>
          <a:prstGeom prst="rect">
            <a:avLst/>
          </a:prstGeom>
          <a:noFill/>
          <a:ln w="19050" cap="flat" cmpd="sng" algn="ctr">
            <a:solidFill>
              <a:srgbClr val="003A79"/>
            </a:solidFill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  <p:sp>
        <p:nvSpPr>
          <p:cNvPr id="20" name="Rectangle 53">
            <a:extLst>
              <a:ext uri="{FF2B5EF4-FFF2-40B4-BE49-F238E27FC236}">
                <a16:creationId xmlns:a16="http://schemas.microsoft.com/office/drawing/2014/main" id="{A7651673-D4F4-D171-58A3-8C24E132FFE6}"/>
              </a:ext>
            </a:extLst>
          </p:cNvPr>
          <p:cNvSpPr/>
          <p:nvPr/>
        </p:nvSpPr>
        <p:spPr bwMode="gray">
          <a:xfrm>
            <a:off x="6773996" y="2787956"/>
            <a:ext cx="1620826" cy="1080158"/>
          </a:xfrm>
          <a:prstGeom prst="rect">
            <a:avLst/>
          </a:prstGeom>
          <a:noFill/>
          <a:ln w="19050" cap="flat" cmpd="sng" algn="ctr">
            <a:solidFill>
              <a:srgbClr val="003A79"/>
            </a:solidFill>
            <a:prstDash val="solid"/>
            <a:miter lim="800000"/>
          </a:ln>
          <a:effectLst/>
        </p:spPr>
        <p:txBody>
          <a:bodyPr lIns="36000" tIns="36000" rIns="36000" bIns="36000" anchor="ctr"/>
          <a:lstStyle/>
          <a:p>
            <a:pPr marL="0" marR="0" lvl="0" indent="0" algn="ctr" defTabSz="711182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6476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6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9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69"/>
  <p:tag name="BTFPLAYOUTENABLED" val="1"/>
</p:tagLst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7C043977DCAF45A81F70A69478DCA5" ma:contentTypeVersion="6" ma:contentTypeDescription="Create a new document." ma:contentTypeScope="" ma:versionID="18003fc3d9cef3bcdc0b27978387a3a7">
  <xsd:schema xmlns:xsd="http://www.w3.org/2001/XMLSchema" xmlns:xs="http://www.w3.org/2001/XMLSchema" xmlns:p="http://schemas.microsoft.com/office/2006/metadata/properties" xmlns:ns2="60d3156f-b6f7-4001-9a36-e9315e9e8e7c" xmlns:ns3="c5173c22-76bf-44bd-ad56-669e1b2d82af" targetNamespace="http://schemas.microsoft.com/office/2006/metadata/properties" ma:root="true" ma:fieldsID="a2a97bd6a22f5bc535dd87f33b51f2fc" ns2:_="" ns3:_="">
    <xsd:import namespace="60d3156f-b6f7-4001-9a36-e9315e9e8e7c"/>
    <xsd:import namespace="c5173c22-76bf-44bd-ad56-669e1b2d82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d3156f-b6f7-4001-9a36-e9315e9e8e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73c22-76bf-44bd-ad56-669e1b2d82a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BE0257-C95A-4C37-81A0-1782DC332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d3156f-b6f7-4001-9a36-e9315e9e8e7c"/>
    <ds:schemaRef ds:uri="c5173c22-76bf-44bd-ad56-669e1b2d82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0B0AAA-CD01-4D27-82B1-337FF94A1BC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60d3156f-b6f7-4001-9a36-e9315e9e8e7c"/>
    <ds:schemaRef ds:uri="http://schemas.openxmlformats.org/package/2006/metadata/core-properties"/>
    <ds:schemaRef ds:uri="c5173c22-76bf-44bd-ad56-669e1b2d82a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774EFB-10F2-447B-BC86-6CE25CAF2D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15436</TotalTime>
  <Words>482</Words>
  <Application>Microsoft Office PowerPoint</Application>
  <PresentationFormat>Presentazione su schermo (16:9)</PresentationFormat>
  <Paragraphs>59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5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Personalizza struttura</vt:lpstr>
      <vt:lpstr>Struttura personalizzata</vt:lpstr>
      <vt:lpstr>1_Struttura personalizzata</vt:lpstr>
      <vt:lpstr>2_Struttura personalizzata</vt:lpstr>
      <vt:lpstr>1_Personalizza struttura</vt:lpstr>
      <vt:lpstr>Presentazione standard di PowerPoint</vt:lpstr>
      <vt:lpstr>Intesa Sanpaolo e Confindustria:  15 anni di collaborazione</vt:lpstr>
      <vt:lpstr>I principali risultati dell’Accordo 2021</vt:lpstr>
      <vt:lpstr>Il nuovo accordo 2025 – 2028: le linee di azione </vt:lpstr>
      <vt:lpstr>Il nuovo accordo 2025 – 2028:  coinvolgimento delle imprese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luca.bartoli@intesasanpaolo.com</dc:creator>
  <cp:lastModifiedBy>Sandro Sanseverinati</cp:lastModifiedBy>
  <cp:revision>566</cp:revision>
  <cp:lastPrinted>2025-05-12T13:15:48Z</cp:lastPrinted>
  <dcterms:created xsi:type="dcterms:W3CDTF">2013-12-18T18:02:26Z</dcterms:created>
  <dcterms:modified xsi:type="dcterms:W3CDTF">2025-05-14T08:24:52Z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5fe31f-9de1-4167-a753-111c0df8115f_Enabled">
    <vt:lpwstr>true</vt:lpwstr>
  </property>
  <property fmtid="{D5CDD505-2E9C-101B-9397-08002B2CF9AE}" pid="3" name="MSIP_Label_5f5fe31f-9de1-4167-a753-111c0df8115f_SetDate">
    <vt:lpwstr>2022-05-19T14:19:52Z</vt:lpwstr>
  </property>
  <property fmtid="{D5CDD505-2E9C-101B-9397-08002B2CF9AE}" pid="4" name="MSIP_Label_5f5fe31f-9de1-4167-a753-111c0df8115f_Method">
    <vt:lpwstr>Standard</vt:lpwstr>
  </property>
  <property fmtid="{D5CDD505-2E9C-101B-9397-08002B2CF9AE}" pid="5" name="MSIP_Label_5f5fe31f-9de1-4167-a753-111c0df8115f_Name">
    <vt:lpwstr>5f5fe31f-9de1-4167-a753-111c0df8115f</vt:lpwstr>
  </property>
  <property fmtid="{D5CDD505-2E9C-101B-9397-08002B2CF9AE}" pid="6" name="MSIP_Label_5f5fe31f-9de1-4167-a753-111c0df8115f_SiteId">
    <vt:lpwstr>cc4baf00-15c9-48dd-9f59-88c98bde2be7</vt:lpwstr>
  </property>
  <property fmtid="{D5CDD505-2E9C-101B-9397-08002B2CF9AE}" pid="7" name="MSIP_Label_5f5fe31f-9de1-4167-a753-111c0df8115f_ActionId">
    <vt:lpwstr>fdde7f0b-1947-4414-97b1-0d4f6689412f</vt:lpwstr>
  </property>
  <property fmtid="{D5CDD505-2E9C-101B-9397-08002B2CF9AE}" pid="8" name="MSIP_Label_5f5fe31f-9de1-4167-a753-111c0df8115f_ContentBits">
    <vt:lpwstr>0</vt:lpwstr>
  </property>
  <property fmtid="{D5CDD505-2E9C-101B-9397-08002B2CF9AE}" pid="9" name="ContentTypeId">
    <vt:lpwstr>0x010100387C043977DCAF45A81F70A69478DCA5</vt:lpwstr>
  </property>
</Properties>
</file>