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978" r:id="rId4"/>
    <p:sldMasterId id="2147483660" r:id="rId5"/>
    <p:sldMasterId id="2147484252" r:id="rId6"/>
    <p:sldMasterId id="2147484256" r:id="rId7"/>
    <p:sldMasterId id="2147484260" r:id="rId8"/>
  </p:sldMasterIdLst>
  <p:notesMasterIdLst>
    <p:notesMasterId r:id="rId14"/>
  </p:notesMasterIdLst>
  <p:handoutMasterIdLst>
    <p:handoutMasterId r:id="rId15"/>
  </p:handoutMasterIdLst>
  <p:sldIdLst>
    <p:sldId id="259" r:id="rId9"/>
    <p:sldId id="2147469085" r:id="rId10"/>
    <p:sldId id="2147469123" r:id="rId11"/>
    <p:sldId id="2147469122" r:id="rId12"/>
    <p:sldId id="2147469121" r:id="rId13"/>
  </p:sldIdLst>
  <p:sldSz cx="9144000" cy="5143500" type="screen16x9"/>
  <p:notesSz cx="6724650" cy="9774238"/>
  <p:defaultTextStyle>
    <a:defPPr>
      <a:defRPr lang="it-IT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" userDrawn="1">
          <p15:clr>
            <a:srgbClr val="A4A3A4"/>
          </p15:clr>
        </p15:guide>
        <p15:guide id="2" pos="249" userDrawn="1">
          <p15:clr>
            <a:srgbClr val="A4A3A4"/>
          </p15:clr>
        </p15:guide>
        <p15:guide id="3" pos="5534" userDrawn="1">
          <p15:clr>
            <a:srgbClr val="A4A3A4"/>
          </p15:clr>
        </p15:guide>
        <p15:guide id="4" orient="horz" pos="2731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AE137DB-C4AE-CCCE-6CC4-6AF636D81F21}" name="BARTOLI LUCA" initials="BL" userId="S::luca.bartoli@intesasanpaolo.com::08645624-24ff-4311-a45d-e537589fd57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A79"/>
    <a:srgbClr val="ECBD00"/>
    <a:srgbClr val="F6F6EB"/>
    <a:srgbClr val="FCE96A"/>
    <a:srgbClr val="EDD432"/>
    <a:srgbClr val="EBE699"/>
    <a:srgbClr val="005496"/>
    <a:srgbClr val="8DC2DF"/>
    <a:srgbClr val="32903F"/>
    <a:srgbClr val="EC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7" autoAdjust="0"/>
    <p:restoredTop sz="94514" autoAdjust="0"/>
  </p:normalViewPr>
  <p:slideViewPr>
    <p:cSldViewPr snapToGrid="0" snapToObjects="1">
      <p:cViewPr varScale="1">
        <p:scale>
          <a:sx n="138" d="100"/>
          <a:sy n="138" d="100"/>
        </p:scale>
        <p:origin x="906" y="114"/>
      </p:cViewPr>
      <p:guideLst>
        <p:guide orient="horz" pos="214"/>
        <p:guide pos="249"/>
        <p:guide pos="5534"/>
        <p:guide orient="horz" pos="27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B91588DC-2C68-EE25-B222-5AB1DFA7C4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334D5C6-CC20-1697-6AAA-7D80399BD9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FF56561-503C-42A3-B149-DDAC29555ED8}" type="datetimeFigureOut">
              <a:rPr lang="it-IT"/>
              <a:pPr>
                <a:defRPr/>
              </a:pPr>
              <a:t>14/05/2025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0B913EF-3F67-AB25-BAF7-DEB2A07B02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CB9AC43-EFFF-4355-F628-F2A32367CE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0B3A7AC-9E09-483A-BD13-A01F73F9ADE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4E5FF39A-83AF-590A-C17E-F053BFFF65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C3CE252-3D4B-D7B5-91C3-D784B585ADA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AE0B1A5-3BE6-4B99-81F8-A6DB1AB01858}" type="datetimeFigureOut">
              <a:rPr lang="it-IT"/>
              <a:pPr>
                <a:defRPr/>
              </a:pPr>
              <a:t>14/05/2025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02A3801A-4ED8-2284-5EE8-0D930708E2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33425"/>
            <a:ext cx="6515100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E4A15A09-4401-A47D-9EDD-758BC693EF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1E5A0C0-FED8-3221-67DB-33F1DD6E8F1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288724B-965C-39DB-3AC3-F4A07B23FA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F32B3BE-8CD2-4CE8-B764-9B6FA6D6CC6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9" descr="INTESA_SANPAOLO white.png">
            <a:extLst>
              <a:ext uri="{FF2B5EF4-FFF2-40B4-BE49-F238E27FC236}">
                <a16:creationId xmlns:a16="http://schemas.microsoft.com/office/drawing/2014/main" id="{EAF6C198-CC66-AABF-BC9C-3D46816535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113" y="4733925"/>
            <a:ext cx="15573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302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0751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5">
            <a:extLst>
              <a:ext uri="{FF2B5EF4-FFF2-40B4-BE49-F238E27FC236}">
                <a16:creationId xmlns:a16="http://schemas.microsoft.com/office/drawing/2014/main" id="{A09557A7-9D57-51DB-0583-7787D0033793}"/>
              </a:ext>
            </a:extLst>
          </p:cNvPr>
          <p:cNvSpPr txBox="1">
            <a:spLocks/>
          </p:cNvSpPr>
          <p:nvPr userDrawn="1"/>
        </p:nvSpPr>
        <p:spPr>
          <a:xfrm>
            <a:off x="8461375" y="134938"/>
            <a:ext cx="414338" cy="2730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A8B2304C-A68B-42C6-B1CD-E2E09756C3E3}" type="slidenum">
              <a:rPr lang="it-IT" altLang="it-IT" sz="1000" b="1" smtClean="0">
                <a:solidFill>
                  <a:srgbClr val="003A79"/>
                </a:solidFill>
                <a:latin typeface="Century Gothic" panose="020B0502020202020204" pitchFamily="34" charset="0"/>
              </a:rPr>
              <a:pPr algn="r" eaLnBrk="1" hangingPunct="1">
                <a:defRPr/>
              </a:pPr>
              <a:t>‹N›</a:t>
            </a:fld>
            <a:endParaRPr lang="it-IT" altLang="it-IT" sz="1000" b="1" dirty="0">
              <a:solidFill>
                <a:srgbClr val="003A79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07988" y="280988"/>
            <a:ext cx="7772400" cy="40878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600" b="1">
                <a:solidFill>
                  <a:srgbClr val="003A79"/>
                </a:solidFill>
                <a:latin typeface="Century Gothic" pitchFamily="34" charset="0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407988" y="719138"/>
            <a:ext cx="6645275" cy="5619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1015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>
            <a:extLst>
              <a:ext uri="{FF2B5EF4-FFF2-40B4-BE49-F238E27FC236}">
                <a16:creationId xmlns:a16="http://schemas.microsoft.com/office/drawing/2014/main" id="{59447422-FF98-FB5D-E8C3-C92C0651752F}"/>
              </a:ext>
            </a:extLst>
          </p:cNvPr>
          <p:cNvSpPr txBox="1">
            <a:spLocks/>
          </p:cNvSpPr>
          <p:nvPr userDrawn="1"/>
        </p:nvSpPr>
        <p:spPr>
          <a:xfrm>
            <a:off x="8461375" y="134938"/>
            <a:ext cx="414338" cy="2730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591017A1-A81A-4567-A858-63A384A67A82}" type="slidenum">
              <a:rPr lang="it-IT" altLang="it-IT" sz="1000" b="1" smtClean="0">
                <a:solidFill>
                  <a:srgbClr val="003A79"/>
                </a:solidFill>
                <a:latin typeface="Century Gothic" panose="020B0502020202020204" pitchFamily="34" charset="0"/>
              </a:rPr>
              <a:pPr algn="r" eaLnBrk="1" hangingPunct="1">
                <a:defRPr/>
              </a:pPr>
              <a:t>‹N›</a:t>
            </a:fld>
            <a:endParaRPr lang="it-IT" altLang="it-IT" sz="1000" b="1">
              <a:solidFill>
                <a:srgbClr val="003A79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16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5">
            <a:extLst>
              <a:ext uri="{FF2B5EF4-FFF2-40B4-BE49-F238E27FC236}">
                <a16:creationId xmlns:a16="http://schemas.microsoft.com/office/drawing/2014/main" id="{71DD1412-EA64-E3B6-EE42-7D4010459694}"/>
              </a:ext>
            </a:extLst>
          </p:cNvPr>
          <p:cNvSpPr txBox="1">
            <a:spLocks/>
          </p:cNvSpPr>
          <p:nvPr userDrawn="1"/>
        </p:nvSpPr>
        <p:spPr>
          <a:xfrm>
            <a:off x="8585199" y="134938"/>
            <a:ext cx="421142" cy="27305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23395C9E-60C8-46C9-A75C-54C98D494297}" type="slidenum">
              <a:rPr lang="it-IT" altLang="it-IT" sz="1000" b="1" smtClean="0">
                <a:solidFill>
                  <a:srgbClr val="003A79"/>
                </a:solidFill>
                <a:latin typeface="Century Gothic" panose="020B0502020202020204" pitchFamily="34" charset="0"/>
              </a:rPr>
              <a:pPr algn="r" eaLnBrk="1" hangingPunct="1">
                <a:defRPr/>
              </a:pPr>
              <a:t>‹N›</a:t>
            </a:fld>
            <a:endParaRPr lang="it-IT" altLang="it-IT" sz="1000" b="1" dirty="0">
              <a:solidFill>
                <a:srgbClr val="003A79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5900" y="274412"/>
            <a:ext cx="7772400" cy="40878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600" b="1">
                <a:solidFill>
                  <a:srgbClr val="003A79"/>
                </a:solidFill>
                <a:latin typeface="Century Gothic" pitchFamily="34" charset="0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215900" y="719138"/>
            <a:ext cx="6645275" cy="5619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21246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>
            <a:extLst>
              <a:ext uri="{FF2B5EF4-FFF2-40B4-BE49-F238E27FC236}">
                <a16:creationId xmlns:a16="http://schemas.microsoft.com/office/drawing/2014/main" id="{6A6A5F7F-0F39-0C88-20DC-255D6E67B1BE}"/>
              </a:ext>
            </a:extLst>
          </p:cNvPr>
          <p:cNvSpPr txBox="1">
            <a:spLocks/>
          </p:cNvSpPr>
          <p:nvPr userDrawn="1"/>
        </p:nvSpPr>
        <p:spPr>
          <a:xfrm>
            <a:off x="8461375" y="134938"/>
            <a:ext cx="414338" cy="27305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4E80640D-54B6-4A21-AA23-C91825FCC3DF}" type="slidenum">
              <a:rPr lang="it-IT" altLang="it-IT" sz="1000" b="1" smtClean="0">
                <a:solidFill>
                  <a:srgbClr val="003A79"/>
                </a:solidFill>
                <a:latin typeface="Century Gothic" panose="020B0502020202020204" pitchFamily="34" charset="0"/>
              </a:rPr>
              <a:pPr algn="r" eaLnBrk="1" hangingPunct="1">
                <a:defRPr/>
              </a:pPr>
              <a:t>‹N›</a:t>
            </a:fld>
            <a:endParaRPr lang="it-IT" altLang="it-IT" sz="1000" b="1">
              <a:solidFill>
                <a:srgbClr val="003A79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50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umero diapositiva">
            <a:extLst>
              <a:ext uri="{FF2B5EF4-FFF2-40B4-BE49-F238E27FC236}">
                <a16:creationId xmlns:a16="http://schemas.microsoft.com/office/drawing/2014/main" id="{BFCE74AA-6474-033B-36DB-2B5BFCE8A5D0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812D3-0397-47BA-B542-6678D6EFE825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1369533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5">
            <a:extLst>
              <a:ext uri="{FF2B5EF4-FFF2-40B4-BE49-F238E27FC236}">
                <a16:creationId xmlns:a16="http://schemas.microsoft.com/office/drawing/2014/main" id="{71DD1412-EA64-E3B6-EE42-7D4010459694}"/>
              </a:ext>
            </a:extLst>
          </p:cNvPr>
          <p:cNvSpPr txBox="1">
            <a:spLocks/>
          </p:cNvSpPr>
          <p:nvPr userDrawn="1"/>
        </p:nvSpPr>
        <p:spPr>
          <a:xfrm>
            <a:off x="8461375" y="134938"/>
            <a:ext cx="414338" cy="27305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23395C9E-60C8-46C9-A75C-54C98D494297}" type="slidenum">
              <a:rPr lang="it-IT" altLang="it-IT" sz="1000" b="1" smtClean="0">
                <a:solidFill>
                  <a:srgbClr val="003A79"/>
                </a:solidFill>
                <a:latin typeface="Century Gothic" panose="020B0502020202020204" pitchFamily="34" charset="0"/>
              </a:rPr>
              <a:pPr algn="r" eaLnBrk="1" hangingPunct="1">
                <a:defRPr/>
              </a:pPr>
              <a:t>‹N›</a:t>
            </a:fld>
            <a:endParaRPr lang="it-IT" altLang="it-IT" sz="1000" b="1">
              <a:solidFill>
                <a:srgbClr val="003A79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07988" y="280988"/>
            <a:ext cx="7772400" cy="40878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600" b="1">
                <a:solidFill>
                  <a:srgbClr val="003A79"/>
                </a:solidFill>
                <a:latin typeface="Century Gothic" pitchFamily="34" charset="0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2"/>
          </p:nvPr>
        </p:nvSpPr>
        <p:spPr>
          <a:xfrm>
            <a:off x="407988" y="719138"/>
            <a:ext cx="6645275" cy="5619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cs typeface="Arial" pitchFamily="34" charset="0"/>
              </a:defRPr>
            </a:lvl1pPr>
            <a:lvl2pPr>
              <a:buNone/>
              <a:defRPr>
                <a:latin typeface="Arial" pitchFamily="34" charset="0"/>
                <a:cs typeface="Arial" pitchFamily="34" charset="0"/>
              </a:defRPr>
            </a:lvl2pPr>
            <a:lvl3pPr>
              <a:buNone/>
              <a:defRPr>
                <a:latin typeface="Arial" pitchFamily="34" charset="0"/>
                <a:cs typeface="Arial" pitchFamily="34" charset="0"/>
              </a:defRPr>
            </a:lvl3pPr>
            <a:lvl4pPr>
              <a:buNone/>
              <a:defRPr>
                <a:latin typeface="Arial" pitchFamily="34" charset="0"/>
                <a:cs typeface="Arial" pitchFamily="34" charset="0"/>
              </a:defRPr>
            </a:lvl4pPr>
            <a:lvl5pPr>
              <a:buNone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49258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>
            <a:extLst>
              <a:ext uri="{FF2B5EF4-FFF2-40B4-BE49-F238E27FC236}">
                <a16:creationId xmlns:a16="http://schemas.microsoft.com/office/drawing/2014/main" id="{6A6A5F7F-0F39-0C88-20DC-255D6E67B1BE}"/>
              </a:ext>
            </a:extLst>
          </p:cNvPr>
          <p:cNvSpPr txBox="1">
            <a:spLocks/>
          </p:cNvSpPr>
          <p:nvPr userDrawn="1"/>
        </p:nvSpPr>
        <p:spPr>
          <a:xfrm>
            <a:off x="8461375" y="134938"/>
            <a:ext cx="414338" cy="27305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4E80640D-54B6-4A21-AA23-C91825FCC3DF}" type="slidenum">
              <a:rPr lang="it-IT" altLang="it-IT" sz="1000" b="1" smtClean="0">
                <a:solidFill>
                  <a:srgbClr val="003A79"/>
                </a:solidFill>
                <a:latin typeface="Century Gothic" panose="020B0502020202020204" pitchFamily="34" charset="0"/>
              </a:rPr>
              <a:pPr algn="r" eaLnBrk="1" hangingPunct="1">
                <a:defRPr/>
              </a:pPr>
              <a:t>‹N›</a:t>
            </a:fld>
            <a:endParaRPr lang="it-IT" altLang="it-IT" sz="1000" b="1">
              <a:solidFill>
                <a:srgbClr val="003A79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719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umero diapositiva">
            <a:extLst>
              <a:ext uri="{FF2B5EF4-FFF2-40B4-BE49-F238E27FC236}">
                <a16:creationId xmlns:a16="http://schemas.microsoft.com/office/drawing/2014/main" id="{BFCE74AA-6474-033B-36DB-2B5BFCE8A5D0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812D3-0397-47BA-B542-6678D6EFE825}" type="slidenum">
              <a:rPr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244806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magine 19" descr="INTESA_SANPAOLO white.png">
            <a:extLst>
              <a:ext uri="{FF2B5EF4-FFF2-40B4-BE49-F238E27FC236}">
                <a16:creationId xmlns:a16="http://schemas.microsoft.com/office/drawing/2014/main" id="{9B9A665F-C7FF-019A-33E6-FDD5FC426EF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113" y="4733925"/>
            <a:ext cx="15573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50" r:id="rId1"/>
    <p:sldLayoutId id="2147484251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magine 19">
            <a:extLst>
              <a:ext uri="{FF2B5EF4-FFF2-40B4-BE49-F238E27FC236}">
                <a16:creationId xmlns:a16="http://schemas.microsoft.com/office/drawing/2014/main" id="{8AE4DB3B-6202-5263-153D-F30F0B2425D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 bwMode="auto">
          <a:xfrm>
            <a:off x="7382702" y="4646610"/>
            <a:ext cx="1546158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magine 2" descr="Immagine che contiene Carattere, Elementi grafici, design&#10;&#10;Descrizione generata automaticamente">
            <a:extLst>
              <a:ext uri="{FF2B5EF4-FFF2-40B4-BE49-F238E27FC236}">
                <a16:creationId xmlns:a16="http://schemas.microsoft.com/office/drawing/2014/main" id="{B1E8B067-4999-58D0-EBA0-C3B3D38793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46" y="4431505"/>
            <a:ext cx="1333500" cy="60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964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3" r:id="rId1"/>
    <p:sldLayoutId id="2147484254" r:id="rId2"/>
    <p:sldLayoutId id="2147484255" r:id="rId3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54" userDrawn="1">
          <p15:clr>
            <a:srgbClr val="F26B43"/>
          </p15:clr>
        </p15:guide>
        <p15:guide id="2" pos="5624" userDrawn="1">
          <p15:clr>
            <a:srgbClr val="F26B43"/>
          </p15:clr>
        </p15:guide>
        <p15:guide id="3" pos="136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F01D24A0-48AE-0085-1CD9-091E1825223F}"/>
              </a:ext>
            </a:extLst>
          </p:cNvPr>
          <p:cNvSpPr/>
          <p:nvPr userDrawn="1"/>
        </p:nvSpPr>
        <p:spPr>
          <a:xfrm>
            <a:off x="0" y="4369699"/>
            <a:ext cx="9144000" cy="773801"/>
          </a:xfrm>
          <a:prstGeom prst="rect">
            <a:avLst/>
          </a:prstGeom>
          <a:solidFill>
            <a:srgbClr val="003A7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" descr="Immagine">
            <a:extLst>
              <a:ext uri="{FF2B5EF4-FFF2-40B4-BE49-F238E27FC236}">
                <a16:creationId xmlns:a16="http://schemas.microsoft.com/office/drawing/2014/main" id="{969C1977-CCD1-20B8-F990-64AC68BABB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35" y="4595880"/>
            <a:ext cx="1228721" cy="300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4" name="image.pdf" descr="image.pdf">
            <a:extLst>
              <a:ext uri="{FF2B5EF4-FFF2-40B4-BE49-F238E27FC236}">
                <a16:creationId xmlns:a16="http://schemas.microsoft.com/office/drawing/2014/main" id="{CBE6CDA3-3B63-2EF4-D117-D5668B3C57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702" y="4661599"/>
            <a:ext cx="1553766" cy="176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69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7" r:id="rId1"/>
    <p:sldLayoutId id="2147484258" r:id="rId2"/>
    <p:sldLayoutId id="2147484259" r:id="rId3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5695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4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14.xml"/><Relationship Id="rId4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">
            <a:extLst>
              <a:ext uri="{FF2B5EF4-FFF2-40B4-BE49-F238E27FC236}">
                <a16:creationId xmlns:a16="http://schemas.microsoft.com/office/drawing/2014/main" id="{C02CF616-427E-C384-9668-9097948F4697}"/>
              </a:ext>
            </a:extLst>
          </p:cNvPr>
          <p:cNvSpPr txBox="1">
            <a:spLocks/>
          </p:cNvSpPr>
          <p:nvPr/>
        </p:nvSpPr>
        <p:spPr>
          <a:xfrm>
            <a:off x="1619250" y="4135695"/>
            <a:ext cx="6423025" cy="155575"/>
          </a:xfrm>
          <a:prstGeom prst="rect">
            <a:avLst/>
          </a:prstGeom>
        </p:spPr>
        <p:txBody>
          <a:bodyPr lIns="0" tIns="0" rIns="0" bIns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9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ea typeface="+mj-ea"/>
                <a:cs typeface="Arial"/>
              </a:rPr>
              <a:t>Padova, 14 maggio 2025</a:t>
            </a:r>
          </a:p>
        </p:txBody>
      </p:sp>
      <p:sp>
        <p:nvSpPr>
          <p:cNvPr id="17" name="Figura a mano libera 16">
            <a:extLst>
              <a:ext uri="{FF2B5EF4-FFF2-40B4-BE49-F238E27FC236}">
                <a16:creationId xmlns:a16="http://schemas.microsoft.com/office/drawing/2014/main" id="{869C3147-1261-D5EB-4051-E034EE79051F}"/>
              </a:ext>
            </a:extLst>
          </p:cNvPr>
          <p:cNvSpPr/>
          <p:nvPr/>
        </p:nvSpPr>
        <p:spPr>
          <a:xfrm rot="21015509">
            <a:off x="25400" y="-406400"/>
            <a:ext cx="4719638" cy="811213"/>
          </a:xfrm>
          <a:custGeom>
            <a:avLst/>
            <a:gdLst>
              <a:gd name="connsiteX0" fmla="*/ 0 w 9746788"/>
              <a:gd name="connsiteY0" fmla="*/ 0 h 2448000"/>
              <a:gd name="connsiteX1" fmla="*/ 9746788 w 9746788"/>
              <a:gd name="connsiteY1" fmla="*/ 0 h 2448000"/>
              <a:gd name="connsiteX2" fmla="*/ 9746788 w 9746788"/>
              <a:gd name="connsiteY2" fmla="*/ 2448000 h 2448000"/>
              <a:gd name="connsiteX3" fmla="*/ 0 w 9746788"/>
              <a:gd name="connsiteY3" fmla="*/ 2448000 h 2448000"/>
              <a:gd name="connsiteX4" fmla="*/ 0 w 9746788"/>
              <a:gd name="connsiteY4" fmla="*/ 0 h 2448000"/>
              <a:gd name="connsiteX0" fmla="*/ 0 w 9746788"/>
              <a:gd name="connsiteY0" fmla="*/ 0 h 2449464"/>
              <a:gd name="connsiteX1" fmla="*/ 9746788 w 9746788"/>
              <a:gd name="connsiteY1" fmla="*/ 0 h 2449464"/>
              <a:gd name="connsiteX2" fmla="*/ 8974352 w 9746788"/>
              <a:gd name="connsiteY2" fmla="*/ 2449464 h 2449464"/>
              <a:gd name="connsiteX3" fmla="*/ 0 w 9746788"/>
              <a:gd name="connsiteY3" fmla="*/ 2448000 h 2449464"/>
              <a:gd name="connsiteX4" fmla="*/ 0 w 9746788"/>
              <a:gd name="connsiteY4" fmla="*/ 0 h 2449464"/>
              <a:gd name="connsiteX0" fmla="*/ 0 w 9220400"/>
              <a:gd name="connsiteY0" fmla="*/ 0 h 2449464"/>
              <a:gd name="connsiteX1" fmla="*/ 9220400 w 9220400"/>
              <a:gd name="connsiteY1" fmla="*/ 1016281 h 2449464"/>
              <a:gd name="connsiteX2" fmla="*/ 8974352 w 9220400"/>
              <a:gd name="connsiteY2" fmla="*/ 2449464 h 2449464"/>
              <a:gd name="connsiteX3" fmla="*/ 0 w 9220400"/>
              <a:gd name="connsiteY3" fmla="*/ 2448000 h 2449464"/>
              <a:gd name="connsiteX4" fmla="*/ 0 w 9220400"/>
              <a:gd name="connsiteY4" fmla="*/ 0 h 2449464"/>
              <a:gd name="connsiteX0" fmla="*/ 0 w 9136593"/>
              <a:gd name="connsiteY0" fmla="*/ 0 h 2449464"/>
              <a:gd name="connsiteX1" fmla="*/ 9136593 w 9136593"/>
              <a:gd name="connsiteY1" fmla="*/ 1504439 h 2449464"/>
              <a:gd name="connsiteX2" fmla="*/ 8974352 w 9136593"/>
              <a:gd name="connsiteY2" fmla="*/ 2449464 h 2449464"/>
              <a:gd name="connsiteX3" fmla="*/ 0 w 9136593"/>
              <a:gd name="connsiteY3" fmla="*/ 2448000 h 2449464"/>
              <a:gd name="connsiteX4" fmla="*/ 0 w 9136593"/>
              <a:gd name="connsiteY4" fmla="*/ 0 h 2449464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117546 w 9136593"/>
              <a:gd name="connsiteY0" fmla="*/ 0 h 1720257"/>
              <a:gd name="connsiteX1" fmla="*/ 9136593 w 9136593"/>
              <a:gd name="connsiteY1" fmla="*/ 775232 h 1720257"/>
              <a:gd name="connsiteX2" fmla="*/ 8974352 w 9136593"/>
              <a:gd name="connsiteY2" fmla="*/ 1720257 h 1720257"/>
              <a:gd name="connsiteX3" fmla="*/ 0 w 9136593"/>
              <a:gd name="connsiteY3" fmla="*/ 1718793 h 1720257"/>
              <a:gd name="connsiteX4" fmla="*/ 117546 w 9136593"/>
              <a:gd name="connsiteY4" fmla="*/ 0 h 1720257"/>
              <a:gd name="connsiteX0" fmla="*/ 24516 w 9136593"/>
              <a:gd name="connsiteY0" fmla="*/ 0 h 1910186"/>
              <a:gd name="connsiteX1" fmla="*/ 9136593 w 9136593"/>
              <a:gd name="connsiteY1" fmla="*/ 965161 h 1910186"/>
              <a:gd name="connsiteX2" fmla="*/ 8974352 w 9136593"/>
              <a:gd name="connsiteY2" fmla="*/ 1910186 h 1910186"/>
              <a:gd name="connsiteX3" fmla="*/ 0 w 9136593"/>
              <a:gd name="connsiteY3" fmla="*/ 1908722 h 1910186"/>
              <a:gd name="connsiteX4" fmla="*/ 24516 w 9136593"/>
              <a:gd name="connsiteY4" fmla="*/ 0 h 1910186"/>
              <a:gd name="connsiteX0" fmla="*/ 24516 w 8974352"/>
              <a:gd name="connsiteY0" fmla="*/ 0 h 1910186"/>
              <a:gd name="connsiteX1" fmla="*/ 8812931 w 8974352"/>
              <a:gd name="connsiteY1" fmla="*/ 1508786 h 1910186"/>
              <a:gd name="connsiteX2" fmla="*/ 8974352 w 8974352"/>
              <a:gd name="connsiteY2" fmla="*/ 1910186 h 1910186"/>
              <a:gd name="connsiteX3" fmla="*/ 0 w 8974352"/>
              <a:gd name="connsiteY3" fmla="*/ 1908722 h 1910186"/>
              <a:gd name="connsiteX4" fmla="*/ 24516 w 8974352"/>
              <a:gd name="connsiteY4" fmla="*/ 0 h 1910186"/>
              <a:gd name="connsiteX0" fmla="*/ 24516 w 9036669"/>
              <a:gd name="connsiteY0" fmla="*/ 0 h 1910186"/>
              <a:gd name="connsiteX1" fmla="*/ 9036669 w 9036669"/>
              <a:gd name="connsiteY1" fmla="*/ 1547197 h 1910186"/>
              <a:gd name="connsiteX2" fmla="*/ 8974352 w 9036669"/>
              <a:gd name="connsiteY2" fmla="*/ 1910186 h 1910186"/>
              <a:gd name="connsiteX3" fmla="*/ 0 w 9036669"/>
              <a:gd name="connsiteY3" fmla="*/ 1908722 h 1910186"/>
              <a:gd name="connsiteX4" fmla="*/ 24516 w 9036669"/>
              <a:gd name="connsiteY4" fmla="*/ 0 h 1910186"/>
              <a:gd name="connsiteX0" fmla="*/ 24516 w 9037769"/>
              <a:gd name="connsiteY0" fmla="*/ 0 h 1910186"/>
              <a:gd name="connsiteX1" fmla="*/ 9037769 w 9037769"/>
              <a:gd name="connsiteY1" fmla="*/ 1902949 h 1910186"/>
              <a:gd name="connsiteX2" fmla="*/ 8974352 w 9037769"/>
              <a:gd name="connsiteY2" fmla="*/ 1910186 h 1910186"/>
              <a:gd name="connsiteX3" fmla="*/ 0 w 9037769"/>
              <a:gd name="connsiteY3" fmla="*/ 1908722 h 1910186"/>
              <a:gd name="connsiteX4" fmla="*/ 24516 w 9037769"/>
              <a:gd name="connsiteY4" fmla="*/ 0 h 1910186"/>
              <a:gd name="connsiteX0" fmla="*/ 17758 w 9037769"/>
              <a:gd name="connsiteY0" fmla="*/ 0 h 1758889"/>
              <a:gd name="connsiteX1" fmla="*/ 9037769 w 9037769"/>
              <a:gd name="connsiteY1" fmla="*/ 1751652 h 1758889"/>
              <a:gd name="connsiteX2" fmla="*/ 8974352 w 9037769"/>
              <a:gd name="connsiteY2" fmla="*/ 1758889 h 1758889"/>
              <a:gd name="connsiteX3" fmla="*/ 0 w 9037769"/>
              <a:gd name="connsiteY3" fmla="*/ 1757425 h 1758889"/>
              <a:gd name="connsiteX4" fmla="*/ 17758 w 9037769"/>
              <a:gd name="connsiteY4" fmla="*/ 0 h 175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037769" h="1758889">
                <a:moveTo>
                  <a:pt x="17758" y="0"/>
                </a:moveTo>
                <a:lnTo>
                  <a:pt x="9037769" y="1751652"/>
                </a:lnTo>
                <a:lnTo>
                  <a:pt x="8974352" y="1758889"/>
                </a:lnTo>
                <a:lnTo>
                  <a:pt x="0" y="1757425"/>
                </a:lnTo>
                <a:lnTo>
                  <a:pt x="17758" y="0"/>
                </a:lnTo>
                <a:close/>
              </a:path>
            </a:pathLst>
          </a:custGeom>
          <a:solidFill>
            <a:srgbClr val="003A79">
              <a:alpha val="7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it-IT">
              <a:solidFill>
                <a:srgbClr val="003A79"/>
              </a:solidFill>
            </a:endParaRPr>
          </a:p>
        </p:txBody>
      </p:sp>
      <p:cxnSp>
        <p:nvCxnSpPr>
          <p:cNvPr id="19" name="Connettore 1 18">
            <a:extLst>
              <a:ext uri="{FF2B5EF4-FFF2-40B4-BE49-F238E27FC236}">
                <a16:creationId xmlns:a16="http://schemas.microsoft.com/office/drawing/2014/main" id="{978CA321-BBE9-FADB-162E-16D9020534A5}"/>
              </a:ext>
            </a:extLst>
          </p:cNvPr>
          <p:cNvCxnSpPr/>
          <p:nvPr/>
        </p:nvCxnSpPr>
        <p:spPr>
          <a:xfrm rot="5400000">
            <a:off x="4870450" y="2128838"/>
            <a:ext cx="377825" cy="0"/>
          </a:xfrm>
          <a:prstGeom prst="line">
            <a:avLst/>
          </a:prstGeom>
          <a:ln w="19050">
            <a:solidFill>
              <a:srgbClr val="003A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olo 1">
            <a:extLst>
              <a:ext uri="{FF2B5EF4-FFF2-40B4-BE49-F238E27FC236}">
                <a16:creationId xmlns:a16="http://schemas.microsoft.com/office/drawing/2014/main" id="{A31C5F3C-7ABA-93D0-1F14-A2433F4EF47D}"/>
              </a:ext>
            </a:extLst>
          </p:cNvPr>
          <p:cNvSpPr txBox="1">
            <a:spLocks/>
          </p:cNvSpPr>
          <p:nvPr/>
        </p:nvSpPr>
        <p:spPr>
          <a:xfrm>
            <a:off x="5059363" y="1562289"/>
            <a:ext cx="1123950" cy="107950"/>
          </a:xfrm>
          <a:prstGeom prst="rect">
            <a:avLst/>
          </a:prstGeom>
        </p:spPr>
        <p:txBody>
          <a:bodyPr lIns="0" tIns="0" rIns="0" bIns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800" dirty="0">
                <a:solidFill>
                  <a:srgbClr val="003A79"/>
                </a:solidFill>
                <a:latin typeface="Century Gothic" panose="020B0502020202020204" pitchFamily="34" charset="0"/>
                <a:ea typeface="+mj-ea"/>
                <a:cs typeface="Arial"/>
              </a:rPr>
              <a:t>in collaborazione con</a:t>
            </a:r>
          </a:p>
        </p:txBody>
      </p:sp>
      <p:pic>
        <p:nvPicPr>
          <p:cNvPr id="26" name="Immagine 19">
            <a:extLst>
              <a:ext uri="{FF2B5EF4-FFF2-40B4-BE49-F238E27FC236}">
                <a16:creationId xmlns:a16="http://schemas.microsoft.com/office/drawing/2014/main" id="{F5A412CE-E176-9B13-5BF1-97E56560C73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 bwMode="auto">
          <a:xfrm>
            <a:off x="1603441" y="1956594"/>
            <a:ext cx="2895533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olo 1">
            <a:extLst>
              <a:ext uri="{FF2B5EF4-FFF2-40B4-BE49-F238E27FC236}">
                <a16:creationId xmlns:a16="http://schemas.microsoft.com/office/drawing/2014/main" id="{45077793-51BF-C8A7-145A-B5F612D525FC}"/>
              </a:ext>
            </a:extLst>
          </p:cNvPr>
          <p:cNvSpPr txBox="1">
            <a:spLocks/>
          </p:cNvSpPr>
          <p:nvPr/>
        </p:nvSpPr>
        <p:spPr>
          <a:xfrm>
            <a:off x="1619250" y="2606675"/>
            <a:ext cx="6423025" cy="701675"/>
          </a:xfrm>
          <a:prstGeom prst="rect">
            <a:avLst/>
          </a:prstGeom>
        </p:spPr>
        <p:txBody>
          <a:bodyPr lIns="0" tIns="0" rIns="0" bIns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26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Investimenti,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sz="2600" b="1" dirty="0">
                <a:solidFill>
                  <a:srgbClr val="003A79"/>
                </a:solidFill>
                <a:latin typeface="Century Gothic" pitchFamily="34" charset="0"/>
                <a:ea typeface="+mj-ea"/>
                <a:cs typeface="Arial"/>
              </a:rPr>
              <a:t>Innovazione, Credito</a:t>
            </a:r>
          </a:p>
        </p:txBody>
      </p:sp>
      <p:sp>
        <p:nvSpPr>
          <p:cNvPr id="23" name="Titolo 1">
            <a:extLst>
              <a:ext uri="{FF2B5EF4-FFF2-40B4-BE49-F238E27FC236}">
                <a16:creationId xmlns:a16="http://schemas.microsoft.com/office/drawing/2014/main" id="{3495A484-5F67-3ADB-8D2D-AB92BAE1110E}"/>
              </a:ext>
            </a:extLst>
          </p:cNvPr>
          <p:cNvSpPr txBox="1">
            <a:spLocks/>
          </p:cNvSpPr>
          <p:nvPr/>
        </p:nvSpPr>
        <p:spPr>
          <a:xfrm>
            <a:off x="1619250" y="3548063"/>
            <a:ext cx="6423025" cy="333375"/>
          </a:xfrm>
          <a:prstGeom prst="rect">
            <a:avLst/>
          </a:prstGeom>
        </p:spPr>
        <p:txBody>
          <a:bodyPr lIns="0" tIns="0" rIns="0" bIns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  <a:ea typeface="+mj-ea"/>
                <a:cs typeface="Arial"/>
              </a:rPr>
              <a:t>Accordo Intesa Sanpaolo – Confindustria 2025 - 2028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1AFB37A-CB7D-DF82-E630-73891735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0782" y="1841821"/>
            <a:ext cx="1877219" cy="6028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18BB120B-8476-94E9-2891-AA7FD16D6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900" y="280987"/>
            <a:ext cx="8712199" cy="811829"/>
          </a:xfrm>
        </p:spPr>
        <p:txBody>
          <a:bodyPr/>
          <a:lstStyle/>
          <a:p>
            <a:r>
              <a:rPr kumimoji="0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Intesa Sanpaolo e Confindustria: </a:t>
            </a:r>
            <a:br>
              <a:rPr kumimoji="0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r>
              <a:rPr kumimoji="0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15 anni di collaborazione</a:t>
            </a:r>
            <a:endParaRPr lang="it-IT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F0B1A72E-F82A-E9C3-DE05-7B99383DC85D}"/>
              </a:ext>
            </a:extLst>
          </p:cNvPr>
          <p:cNvSpPr txBox="1">
            <a:spLocks/>
          </p:cNvSpPr>
          <p:nvPr/>
        </p:nvSpPr>
        <p:spPr>
          <a:xfrm>
            <a:off x="389677" y="1367573"/>
            <a:ext cx="810369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1300" dirty="0">
                <a:latin typeface="Century Gothic" pitchFamily="34" charset="0"/>
                <a:ea typeface="+mj-ea"/>
                <a:cs typeface="Arial"/>
              </a:rPr>
              <a:t>Dal 2009, </a:t>
            </a:r>
            <a:r>
              <a:rPr lang="it-IT" sz="1300" b="1" dirty="0">
                <a:latin typeface="Century Gothic" pitchFamily="34" charset="0"/>
                <a:ea typeface="+mj-ea"/>
                <a:cs typeface="Arial"/>
              </a:rPr>
              <a:t>15 anni</a:t>
            </a:r>
            <a:r>
              <a:rPr lang="it-IT" sz="1300" dirty="0">
                <a:latin typeface="Century Gothic" pitchFamily="34" charset="0"/>
                <a:ea typeface="+mj-ea"/>
                <a:cs typeface="Arial"/>
              </a:rPr>
              <a:t> di collaborazione che </a:t>
            </a:r>
            <a:r>
              <a:rPr lang="it-IT" sz="1300" b="1" dirty="0">
                <a:latin typeface="Century Gothic" pitchFamily="34" charset="0"/>
                <a:ea typeface="+mj-ea"/>
                <a:cs typeface="Arial"/>
              </a:rPr>
              <a:t>hanno evoluto e arricchito il rapporto banca impresa</a:t>
            </a:r>
            <a:r>
              <a:rPr lang="it-IT" sz="1300" dirty="0">
                <a:latin typeface="Century Gothic" pitchFamily="34" charset="0"/>
                <a:ea typeface="+mj-ea"/>
                <a:cs typeface="Arial"/>
              </a:rPr>
              <a:t>, diventando nel tempo un </a:t>
            </a:r>
            <a:r>
              <a:rPr lang="it-IT" sz="1300" b="1" dirty="0">
                <a:latin typeface="Century Gothic" pitchFamily="34" charset="0"/>
                <a:ea typeface="+mj-ea"/>
                <a:cs typeface="Arial"/>
              </a:rPr>
              <a:t>laboratorio di sperimentazione</a:t>
            </a:r>
            <a:r>
              <a:rPr lang="it-IT" sz="1300" dirty="0">
                <a:latin typeface="Century Gothic" pitchFamily="34" charset="0"/>
                <a:ea typeface="+mj-ea"/>
                <a:cs typeface="Arial"/>
              </a:rPr>
              <a:t> di nuove opportunità a supporto della competitività delle imprese.</a:t>
            </a:r>
          </a:p>
        </p:txBody>
      </p:sp>
      <p:sp>
        <p:nvSpPr>
          <p:cNvPr id="16" name="Rectangle 53">
            <a:extLst>
              <a:ext uri="{FF2B5EF4-FFF2-40B4-BE49-F238E27FC236}">
                <a16:creationId xmlns:a16="http://schemas.microsoft.com/office/drawing/2014/main" id="{78F524B1-A008-95D9-64A8-E36C64D0D3C3}"/>
              </a:ext>
            </a:extLst>
          </p:cNvPr>
          <p:cNvSpPr/>
          <p:nvPr/>
        </p:nvSpPr>
        <p:spPr bwMode="gray">
          <a:xfrm>
            <a:off x="389677" y="2152525"/>
            <a:ext cx="1777053" cy="301984"/>
          </a:xfrm>
          <a:prstGeom prst="rect">
            <a:avLst/>
          </a:prstGeom>
          <a:solidFill>
            <a:srgbClr val="003A79">
              <a:alpha val="75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anchor="ctr"/>
          <a:lstStyle/>
          <a:p>
            <a:pPr marL="0" marR="0" lvl="0" indent="0" algn="ctr" defTabSz="711182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2009-13</a:t>
            </a:r>
          </a:p>
        </p:txBody>
      </p:sp>
      <p:sp>
        <p:nvSpPr>
          <p:cNvPr id="17" name="Rectangle 56">
            <a:extLst>
              <a:ext uri="{FF2B5EF4-FFF2-40B4-BE49-F238E27FC236}">
                <a16:creationId xmlns:a16="http://schemas.microsoft.com/office/drawing/2014/main" id="{A3520080-ADCB-7EE8-5D20-D4DB7A135774}"/>
              </a:ext>
            </a:extLst>
          </p:cNvPr>
          <p:cNvSpPr/>
          <p:nvPr/>
        </p:nvSpPr>
        <p:spPr bwMode="gray">
          <a:xfrm>
            <a:off x="3522443" y="2152524"/>
            <a:ext cx="1279325" cy="301985"/>
          </a:xfrm>
          <a:prstGeom prst="rect">
            <a:avLst/>
          </a:prstGeom>
          <a:solidFill>
            <a:srgbClr val="003A79">
              <a:alpha val="75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anchor="ctr"/>
          <a:lstStyle/>
          <a:p>
            <a:pPr marL="0" marR="0" lvl="0" indent="0" algn="ctr" defTabSz="711182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2015</a:t>
            </a:r>
          </a:p>
        </p:txBody>
      </p:sp>
      <p:sp>
        <p:nvSpPr>
          <p:cNvPr id="18" name="Rectangle 55">
            <a:extLst>
              <a:ext uri="{FF2B5EF4-FFF2-40B4-BE49-F238E27FC236}">
                <a16:creationId xmlns:a16="http://schemas.microsoft.com/office/drawing/2014/main" id="{4EFB4866-CC43-D154-2BEB-D6F21A4A0C3D}"/>
              </a:ext>
            </a:extLst>
          </p:cNvPr>
          <p:cNvSpPr/>
          <p:nvPr/>
        </p:nvSpPr>
        <p:spPr bwMode="gray">
          <a:xfrm>
            <a:off x="2204924" y="2152525"/>
            <a:ext cx="1279325" cy="301984"/>
          </a:xfrm>
          <a:prstGeom prst="rect">
            <a:avLst/>
          </a:prstGeom>
          <a:solidFill>
            <a:srgbClr val="003A79">
              <a:alpha val="75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anchor="ctr"/>
          <a:lstStyle/>
          <a:p>
            <a:pPr marL="0" marR="0" lvl="0" indent="0" algn="ctr" defTabSz="711182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2014</a:t>
            </a:r>
          </a:p>
        </p:txBody>
      </p:sp>
      <p:sp>
        <p:nvSpPr>
          <p:cNvPr id="19" name="Rectangle 56">
            <a:extLst>
              <a:ext uri="{FF2B5EF4-FFF2-40B4-BE49-F238E27FC236}">
                <a16:creationId xmlns:a16="http://schemas.microsoft.com/office/drawing/2014/main" id="{3434193D-476E-9E76-CB68-E0BA4012531F}"/>
              </a:ext>
            </a:extLst>
          </p:cNvPr>
          <p:cNvSpPr/>
          <p:nvPr/>
        </p:nvSpPr>
        <p:spPr bwMode="gray">
          <a:xfrm>
            <a:off x="4839962" y="2152525"/>
            <a:ext cx="1279325" cy="301984"/>
          </a:xfrm>
          <a:prstGeom prst="rect">
            <a:avLst/>
          </a:prstGeom>
          <a:solidFill>
            <a:srgbClr val="003A79">
              <a:alpha val="75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anchor="ctr"/>
          <a:lstStyle/>
          <a:p>
            <a:pPr marL="0" marR="0" lvl="0" indent="0" algn="ctr" defTabSz="711182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2016</a:t>
            </a:r>
          </a:p>
        </p:txBody>
      </p:sp>
      <p:sp>
        <p:nvSpPr>
          <p:cNvPr id="20" name="Rectangle 56">
            <a:extLst>
              <a:ext uri="{FF2B5EF4-FFF2-40B4-BE49-F238E27FC236}">
                <a16:creationId xmlns:a16="http://schemas.microsoft.com/office/drawing/2014/main" id="{CBB2C869-530E-0446-20C5-A93A9C516836}"/>
              </a:ext>
            </a:extLst>
          </p:cNvPr>
          <p:cNvSpPr/>
          <p:nvPr/>
        </p:nvSpPr>
        <p:spPr bwMode="gray">
          <a:xfrm>
            <a:off x="6157481" y="2152524"/>
            <a:ext cx="1279325" cy="301984"/>
          </a:xfrm>
          <a:prstGeom prst="rect">
            <a:avLst/>
          </a:prstGeom>
          <a:solidFill>
            <a:srgbClr val="003A79">
              <a:alpha val="75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anchor="ctr"/>
          <a:lstStyle/>
          <a:p>
            <a:pPr marL="0" marR="0" lvl="0" indent="0" algn="ctr" defTabSz="711182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2016-19</a:t>
            </a:r>
          </a:p>
        </p:txBody>
      </p:sp>
      <p:sp>
        <p:nvSpPr>
          <p:cNvPr id="48" name="Rectangle 56">
            <a:extLst>
              <a:ext uri="{FF2B5EF4-FFF2-40B4-BE49-F238E27FC236}">
                <a16:creationId xmlns:a16="http://schemas.microsoft.com/office/drawing/2014/main" id="{B7EA2C04-582E-8D67-93A4-F0499E335700}"/>
              </a:ext>
            </a:extLst>
          </p:cNvPr>
          <p:cNvSpPr/>
          <p:nvPr/>
        </p:nvSpPr>
        <p:spPr bwMode="gray">
          <a:xfrm>
            <a:off x="7474998" y="2152524"/>
            <a:ext cx="1279325" cy="301984"/>
          </a:xfrm>
          <a:prstGeom prst="rect">
            <a:avLst/>
          </a:prstGeom>
          <a:solidFill>
            <a:srgbClr val="003A79">
              <a:alpha val="75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anchor="ctr"/>
          <a:lstStyle/>
          <a:p>
            <a:pPr marL="0" marR="0" lvl="0" indent="0" algn="ctr" defTabSz="711182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2021-24</a:t>
            </a:r>
          </a:p>
        </p:txBody>
      </p:sp>
      <p:sp>
        <p:nvSpPr>
          <p:cNvPr id="49" name="Titolo 1">
            <a:extLst>
              <a:ext uri="{FF2B5EF4-FFF2-40B4-BE49-F238E27FC236}">
                <a16:creationId xmlns:a16="http://schemas.microsoft.com/office/drawing/2014/main" id="{44BB86A3-FD8C-CDCD-91D8-C8D17D256853}"/>
              </a:ext>
            </a:extLst>
          </p:cNvPr>
          <p:cNvSpPr txBox="1">
            <a:spLocks/>
          </p:cNvSpPr>
          <p:nvPr/>
        </p:nvSpPr>
        <p:spPr>
          <a:xfrm>
            <a:off x="389677" y="2454508"/>
            <a:ext cx="1777053" cy="1984327"/>
          </a:xfrm>
          <a:prstGeom prst="rect">
            <a:avLst/>
          </a:prstGeom>
          <a:noFill/>
          <a:ln w="19050">
            <a:noFill/>
            <a:miter lim="800000"/>
          </a:ln>
        </p:spPr>
        <p:txBody>
          <a:bodyPr lIns="90000" tIns="90000" rIns="90000" bIns="90000"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1000" dirty="0">
                <a:latin typeface="Century Gothic" pitchFamily="34" charset="0"/>
                <a:ea typeface="+mj-ea"/>
                <a:cs typeface="Arial"/>
              </a:rPr>
              <a:t>Accordo per la liquidità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sz="1000" dirty="0">
                <a:latin typeface="Century Gothic" pitchFamily="34" charset="0"/>
                <a:ea typeface="+mj-ea"/>
                <a:cs typeface="Arial"/>
              </a:rPr>
              <a:t>e la ricapitalizzazione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sz="1000" dirty="0">
              <a:latin typeface="Century Gothic" pitchFamily="34" charset="0"/>
              <a:ea typeface="+mj-ea"/>
              <a:cs typeface="Arial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sz="1000" dirty="0">
                <a:latin typeface="Century Gothic" pitchFamily="34" charset="0"/>
                <a:ea typeface="+mj-ea"/>
                <a:cs typeface="Arial"/>
              </a:rPr>
              <a:t>Accordo Finanza, Innovazione, Internazionalizzazione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sz="1000" dirty="0">
              <a:latin typeface="Century Gothic" pitchFamily="34" charset="0"/>
              <a:ea typeface="+mj-ea"/>
              <a:cs typeface="Arial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sz="1000" dirty="0">
                <a:latin typeface="Century Gothic" pitchFamily="34" charset="0"/>
                <a:ea typeface="+mj-ea"/>
                <a:cs typeface="Arial"/>
              </a:rPr>
              <a:t>Accordo Banca, Impresa, Territorio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sz="1000" dirty="0">
              <a:latin typeface="Century Gothic" pitchFamily="34" charset="0"/>
              <a:ea typeface="+mj-ea"/>
              <a:cs typeface="Arial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sz="1000" dirty="0">
                <a:latin typeface="Century Gothic" pitchFamily="34" charset="0"/>
                <a:ea typeface="+mj-ea"/>
                <a:cs typeface="Arial"/>
              </a:rPr>
              <a:t>Accordo Estero, Crescita, Nuova imprenditoria</a:t>
            </a:r>
          </a:p>
        </p:txBody>
      </p:sp>
      <p:sp>
        <p:nvSpPr>
          <p:cNvPr id="50" name="Titolo 1">
            <a:extLst>
              <a:ext uri="{FF2B5EF4-FFF2-40B4-BE49-F238E27FC236}">
                <a16:creationId xmlns:a16="http://schemas.microsoft.com/office/drawing/2014/main" id="{57BB7D1D-593F-32B0-FDE2-F6F02C064885}"/>
              </a:ext>
            </a:extLst>
          </p:cNvPr>
          <p:cNvSpPr txBox="1">
            <a:spLocks/>
          </p:cNvSpPr>
          <p:nvPr/>
        </p:nvSpPr>
        <p:spPr>
          <a:xfrm>
            <a:off x="2208538" y="2454508"/>
            <a:ext cx="1275711" cy="1690109"/>
          </a:xfrm>
          <a:prstGeom prst="rect">
            <a:avLst/>
          </a:prstGeom>
          <a:noFill/>
          <a:ln w="19050">
            <a:noFill/>
            <a:miter lim="800000"/>
          </a:ln>
        </p:spPr>
        <p:txBody>
          <a:bodyPr lIns="90000" tIns="90000" rIns="90000" bIns="90000"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1000" dirty="0">
                <a:latin typeface="Century Gothic" pitchFamily="34" charset="0"/>
                <a:ea typeface="+mj-ea"/>
                <a:cs typeface="Arial"/>
              </a:rPr>
              <a:t>Accordo «Una crescita sostenibile»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sz="1000" dirty="0">
              <a:latin typeface="Century Gothic" pitchFamily="34" charset="0"/>
              <a:ea typeface="+mj-ea"/>
              <a:cs typeface="Arial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sz="1000" dirty="0">
                <a:latin typeface="Century Gothic" pitchFamily="34" charset="0"/>
                <a:ea typeface="+mj-ea"/>
                <a:cs typeface="Arial"/>
              </a:rPr>
              <a:t>Introduzione di nuove soluzioni per lo sviluppo delle imprese: fattori qualitativi, filiere, formazione</a:t>
            </a:r>
          </a:p>
        </p:txBody>
      </p:sp>
      <p:sp>
        <p:nvSpPr>
          <p:cNvPr id="51" name="Titolo 1">
            <a:extLst>
              <a:ext uri="{FF2B5EF4-FFF2-40B4-BE49-F238E27FC236}">
                <a16:creationId xmlns:a16="http://schemas.microsoft.com/office/drawing/2014/main" id="{362DA9CE-DBD8-7046-8507-039D87A3EC90}"/>
              </a:ext>
            </a:extLst>
          </p:cNvPr>
          <p:cNvSpPr txBox="1">
            <a:spLocks/>
          </p:cNvSpPr>
          <p:nvPr/>
        </p:nvSpPr>
        <p:spPr>
          <a:xfrm>
            <a:off x="3520503" y="2454509"/>
            <a:ext cx="1275711" cy="1610596"/>
          </a:xfrm>
          <a:prstGeom prst="rect">
            <a:avLst/>
          </a:prstGeom>
          <a:noFill/>
          <a:ln w="19050">
            <a:noFill/>
            <a:miter lim="800000"/>
          </a:ln>
        </p:spPr>
        <p:txBody>
          <a:bodyPr lIns="90000" tIns="90000" rIns="90000" bIns="90000"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1000" dirty="0">
                <a:latin typeface="Century Gothic" pitchFamily="34" charset="0"/>
                <a:ea typeface="+mj-ea"/>
                <a:cs typeface="Arial"/>
              </a:rPr>
              <a:t>Addendum Investment Compact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sz="1000" dirty="0">
              <a:latin typeface="Century Gothic" pitchFamily="34" charset="0"/>
              <a:ea typeface="+mj-ea"/>
              <a:cs typeface="Arial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Innovazione PMI in collaborazione con MEF e MASE</a:t>
            </a:r>
          </a:p>
        </p:txBody>
      </p:sp>
      <p:sp>
        <p:nvSpPr>
          <p:cNvPr id="52" name="Titolo 1">
            <a:extLst>
              <a:ext uri="{FF2B5EF4-FFF2-40B4-BE49-F238E27FC236}">
                <a16:creationId xmlns:a16="http://schemas.microsoft.com/office/drawing/2014/main" id="{FC8AC049-376B-35DC-9C38-D8342CA28624}"/>
              </a:ext>
            </a:extLst>
          </p:cNvPr>
          <p:cNvSpPr txBox="1">
            <a:spLocks/>
          </p:cNvSpPr>
          <p:nvPr/>
        </p:nvSpPr>
        <p:spPr>
          <a:xfrm>
            <a:off x="4842408" y="2454509"/>
            <a:ext cx="1275711" cy="2157248"/>
          </a:xfrm>
          <a:prstGeom prst="rect">
            <a:avLst/>
          </a:prstGeom>
          <a:noFill/>
          <a:ln w="19050">
            <a:noFill/>
            <a:miter lim="800000"/>
          </a:ln>
        </p:spPr>
        <p:txBody>
          <a:bodyPr lIns="90000" tIns="90000" rIns="90000" bIns="90000"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1000" dirty="0">
                <a:latin typeface="Century Gothic" pitchFamily="34" charset="0"/>
                <a:ea typeface="+mj-ea"/>
                <a:cs typeface="Arial"/>
              </a:rPr>
              <a:t>Proroga Accordo «Una crescita sostenibile»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itchFamily="34" charset="0"/>
              <a:ea typeface="+mj-ea"/>
              <a:cs typeface="Arial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Focus su industria 4.0, welfare aziendale, accesso al mercato dei capitali</a:t>
            </a:r>
          </a:p>
        </p:txBody>
      </p:sp>
      <p:sp>
        <p:nvSpPr>
          <p:cNvPr id="53" name="Titolo 1">
            <a:extLst>
              <a:ext uri="{FF2B5EF4-FFF2-40B4-BE49-F238E27FC236}">
                <a16:creationId xmlns:a16="http://schemas.microsoft.com/office/drawing/2014/main" id="{AF33AA46-D47C-8D68-A1DF-DA75BEDDD233}"/>
              </a:ext>
            </a:extLst>
          </p:cNvPr>
          <p:cNvSpPr txBox="1">
            <a:spLocks/>
          </p:cNvSpPr>
          <p:nvPr/>
        </p:nvSpPr>
        <p:spPr>
          <a:xfrm>
            <a:off x="6154373" y="2454509"/>
            <a:ext cx="1275711" cy="2157248"/>
          </a:xfrm>
          <a:prstGeom prst="rect">
            <a:avLst/>
          </a:prstGeom>
          <a:noFill/>
          <a:ln w="19050">
            <a:noFill/>
            <a:miter lim="800000"/>
          </a:ln>
        </p:spPr>
        <p:txBody>
          <a:bodyPr lIns="90000" tIns="90000" rIns="90000" bIns="90000"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1000" dirty="0">
                <a:latin typeface="Century Gothic" pitchFamily="34" charset="0"/>
                <a:ea typeface="+mj-ea"/>
                <a:cs typeface="Arial"/>
              </a:rPr>
              <a:t>Accordo «Progettare il futuro»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itchFamily="34" charset="0"/>
              <a:ea typeface="+mj-ea"/>
              <a:cs typeface="Arial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kumimoji="0" lang="it-IT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Introduzione di nuovi strumenti per la trasformazione digitale e focus sulla cultura di impresa per la valorizzazione del capitale umano</a:t>
            </a:r>
          </a:p>
        </p:txBody>
      </p:sp>
      <p:sp>
        <p:nvSpPr>
          <p:cNvPr id="54" name="Titolo 1">
            <a:extLst>
              <a:ext uri="{FF2B5EF4-FFF2-40B4-BE49-F238E27FC236}">
                <a16:creationId xmlns:a16="http://schemas.microsoft.com/office/drawing/2014/main" id="{647A97A7-CCC9-D96A-B9FE-2ADA7BCF9B73}"/>
              </a:ext>
            </a:extLst>
          </p:cNvPr>
          <p:cNvSpPr txBox="1">
            <a:spLocks/>
          </p:cNvSpPr>
          <p:nvPr/>
        </p:nvSpPr>
        <p:spPr>
          <a:xfrm>
            <a:off x="7476278" y="2454509"/>
            <a:ext cx="1275711" cy="1059707"/>
          </a:xfrm>
          <a:prstGeom prst="rect">
            <a:avLst/>
          </a:prstGeom>
          <a:noFill/>
          <a:ln w="19050">
            <a:noFill/>
            <a:miter lim="800000"/>
          </a:ln>
        </p:spPr>
        <p:txBody>
          <a:bodyPr lIns="90000" tIns="90000" rIns="90000" bIns="90000"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1000" dirty="0">
                <a:latin typeface="Century Gothic" pitchFamily="34" charset="0"/>
                <a:ea typeface="+mj-ea"/>
                <a:cs typeface="Arial"/>
              </a:rPr>
              <a:t>Accordo «Disegnare il futuro»</a:t>
            </a:r>
            <a:endParaRPr kumimoji="0" lang="it-IT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A34626-D9FF-4536-899B-91A233D70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CF06A599-3347-58AD-A39C-557EAC773F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900" y="280987"/>
            <a:ext cx="8712199" cy="811829"/>
          </a:xfrm>
        </p:spPr>
        <p:txBody>
          <a:bodyPr/>
          <a:lstStyle/>
          <a:p>
            <a:r>
              <a:rPr kumimoji="0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 principali risultati dell’Accordo 2021</a:t>
            </a:r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1BD439E-45B7-56DF-C41C-D1FAFE643D3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15900" y="719138"/>
            <a:ext cx="8719489" cy="561975"/>
          </a:xfrm>
        </p:spPr>
        <p:txBody>
          <a:bodyPr/>
          <a:lstStyle/>
          <a:p>
            <a:r>
              <a:rPr lang="it-IT" dirty="0"/>
              <a:t>Accordo </a:t>
            </a:r>
            <a:r>
              <a:rPr lang="it-IT" b="1" dirty="0"/>
              <a:t>«Disegnare il futuro»</a:t>
            </a:r>
            <a:r>
              <a:rPr lang="it-IT" dirty="0"/>
              <a:t> siglato nel 2021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574BBB29-FAC1-3492-E946-CAD6D5B84EEF}"/>
              </a:ext>
            </a:extLst>
          </p:cNvPr>
          <p:cNvSpPr txBox="1">
            <a:spLocks/>
          </p:cNvSpPr>
          <p:nvPr/>
        </p:nvSpPr>
        <p:spPr>
          <a:xfrm>
            <a:off x="389677" y="1556166"/>
            <a:ext cx="8103692" cy="40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1300" dirty="0">
                <a:latin typeface="Century Gothic" pitchFamily="34" charset="0"/>
                <a:ea typeface="+mj-ea"/>
                <a:cs typeface="Arial"/>
              </a:rPr>
              <a:t>Piano di rilancio dell’economia italiana e della competitività delle imprese  post crisi sanitaria da Covid – 19, rafforzamento strutturale delle imprese e lancio delle iniziative PNRR.</a:t>
            </a:r>
          </a:p>
        </p:txBody>
      </p:sp>
      <p:sp>
        <p:nvSpPr>
          <p:cNvPr id="16" name="Rectangle 53">
            <a:extLst>
              <a:ext uri="{FF2B5EF4-FFF2-40B4-BE49-F238E27FC236}">
                <a16:creationId xmlns:a16="http://schemas.microsoft.com/office/drawing/2014/main" id="{64048F3E-C25E-3567-4BB1-E48B5767B0E6}"/>
              </a:ext>
            </a:extLst>
          </p:cNvPr>
          <p:cNvSpPr/>
          <p:nvPr/>
        </p:nvSpPr>
        <p:spPr bwMode="gray">
          <a:xfrm>
            <a:off x="556317" y="2685187"/>
            <a:ext cx="1451889" cy="1004075"/>
          </a:xfrm>
          <a:prstGeom prst="rect">
            <a:avLst/>
          </a:prstGeom>
          <a:solidFill>
            <a:srgbClr val="003A79">
              <a:alpha val="75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anchor="ctr"/>
          <a:lstStyle/>
          <a:p>
            <a:pPr marL="0" marR="0" lvl="0" indent="0" algn="ctr" defTabSz="711182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Oltre</a:t>
            </a: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 120 </a:t>
            </a:r>
            <a:r>
              <a:rPr kumimoji="0" lang="it-IT" sz="1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eventi sul territorio con oltre </a:t>
            </a: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15.000 </a:t>
            </a:r>
            <a:r>
              <a:rPr kumimoji="0" lang="it-IT" sz="1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imprese</a:t>
            </a:r>
          </a:p>
        </p:txBody>
      </p:sp>
      <p:sp>
        <p:nvSpPr>
          <p:cNvPr id="17" name="Rectangle 56">
            <a:extLst>
              <a:ext uri="{FF2B5EF4-FFF2-40B4-BE49-F238E27FC236}">
                <a16:creationId xmlns:a16="http://schemas.microsoft.com/office/drawing/2014/main" id="{2E171D20-2A8A-2169-3238-8D7954C76FE4}"/>
              </a:ext>
            </a:extLst>
          </p:cNvPr>
          <p:cNvSpPr/>
          <p:nvPr/>
        </p:nvSpPr>
        <p:spPr bwMode="gray">
          <a:xfrm>
            <a:off x="3798899" y="2685187"/>
            <a:ext cx="1451889" cy="1004079"/>
          </a:xfrm>
          <a:prstGeom prst="rect">
            <a:avLst/>
          </a:prstGeom>
          <a:solidFill>
            <a:srgbClr val="003A79">
              <a:alpha val="75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anchor="ctr"/>
          <a:lstStyle/>
          <a:p>
            <a:pPr marL="0" marR="0" lvl="0" indent="0" algn="ctr" defTabSz="711182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20 </a:t>
            </a:r>
            <a:r>
              <a:rPr kumimoji="0" lang="it-IT" sz="1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eventi/webinar  dedicati a internazionalizzazione</a:t>
            </a:r>
          </a:p>
        </p:txBody>
      </p:sp>
      <p:sp>
        <p:nvSpPr>
          <p:cNvPr id="18" name="Rectangle 55">
            <a:extLst>
              <a:ext uri="{FF2B5EF4-FFF2-40B4-BE49-F238E27FC236}">
                <a16:creationId xmlns:a16="http://schemas.microsoft.com/office/drawing/2014/main" id="{D8F9BA0D-9310-0815-BFAF-742CC64B64CC}"/>
              </a:ext>
            </a:extLst>
          </p:cNvPr>
          <p:cNvSpPr/>
          <p:nvPr/>
        </p:nvSpPr>
        <p:spPr bwMode="gray">
          <a:xfrm>
            <a:off x="2177608" y="2685187"/>
            <a:ext cx="1451889" cy="1004075"/>
          </a:xfrm>
          <a:prstGeom prst="rect">
            <a:avLst/>
          </a:prstGeom>
          <a:solidFill>
            <a:srgbClr val="003A79">
              <a:alpha val="75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anchor="ctr"/>
          <a:lstStyle/>
          <a:p>
            <a:pPr marL="0" marR="0" lvl="0" indent="0" algn="ctr" defTabSz="711182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18 </a:t>
            </a:r>
            <a:r>
              <a:rPr kumimoji="0" lang="it-IT" sz="1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accordi settoriali</a:t>
            </a: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 </a:t>
            </a:r>
            <a:r>
              <a:rPr kumimoji="0" lang="it-IT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e</a:t>
            </a: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 35 </a:t>
            </a:r>
            <a:r>
              <a:rPr kumimoji="0" lang="it-IT" sz="1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territoriali</a:t>
            </a: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  </a:t>
            </a:r>
          </a:p>
        </p:txBody>
      </p:sp>
      <p:sp>
        <p:nvSpPr>
          <p:cNvPr id="19" name="Rectangle 56">
            <a:extLst>
              <a:ext uri="{FF2B5EF4-FFF2-40B4-BE49-F238E27FC236}">
                <a16:creationId xmlns:a16="http://schemas.microsoft.com/office/drawing/2014/main" id="{0ABF2079-B04B-D6C8-252D-E57E2C98A0E4}"/>
              </a:ext>
            </a:extLst>
          </p:cNvPr>
          <p:cNvSpPr/>
          <p:nvPr/>
        </p:nvSpPr>
        <p:spPr bwMode="gray">
          <a:xfrm>
            <a:off x="5420190" y="2685187"/>
            <a:ext cx="1451888" cy="1004075"/>
          </a:xfrm>
          <a:prstGeom prst="rect">
            <a:avLst/>
          </a:prstGeom>
          <a:solidFill>
            <a:srgbClr val="003A79">
              <a:alpha val="75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anchor="ctr"/>
          <a:lstStyle/>
          <a:p>
            <a:pPr marL="0" marR="0" lvl="0" indent="0" algn="ctr" defTabSz="711182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22.000 </a:t>
            </a:r>
            <a:r>
              <a:rPr kumimoji="0" lang="it-IT" sz="1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imprese che hanno ottenuto agevolazioni da bandi PNRR</a:t>
            </a:r>
          </a:p>
        </p:txBody>
      </p:sp>
      <p:sp>
        <p:nvSpPr>
          <p:cNvPr id="20" name="Rectangle 56">
            <a:extLst>
              <a:ext uri="{FF2B5EF4-FFF2-40B4-BE49-F238E27FC236}">
                <a16:creationId xmlns:a16="http://schemas.microsoft.com/office/drawing/2014/main" id="{7CE86ECE-78F6-DA7D-2BC1-C0A95D22657C}"/>
              </a:ext>
            </a:extLst>
          </p:cNvPr>
          <p:cNvSpPr/>
          <p:nvPr/>
        </p:nvSpPr>
        <p:spPr bwMode="gray">
          <a:xfrm>
            <a:off x="7041480" y="2685186"/>
            <a:ext cx="1451889" cy="1004075"/>
          </a:xfrm>
          <a:prstGeom prst="rect">
            <a:avLst/>
          </a:prstGeom>
          <a:solidFill>
            <a:srgbClr val="003A79">
              <a:alpha val="75000"/>
            </a:srgbClr>
          </a:solidFill>
          <a:ln w="9525" cap="flat" cmpd="sng" algn="ctr">
            <a:noFill/>
            <a:prstDash val="solid"/>
            <a:miter lim="800000"/>
          </a:ln>
          <a:effectLst/>
        </p:spPr>
        <p:txBody>
          <a:bodyPr lIns="36000" tIns="36000" rIns="36000" bIns="36000" anchor="ctr"/>
          <a:lstStyle/>
          <a:p>
            <a:pPr marL="0" marR="0" lvl="0" indent="0" algn="ctr" defTabSz="711182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Focus </a:t>
            </a:r>
            <a:r>
              <a:rPr kumimoji="0" lang="it-IT" sz="100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su</a:t>
            </a:r>
            <a:r>
              <a:rPr kumimoji="0" lang="it-IT" sz="10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/>
              </a:rPr>
              <a:t> energia, sostenibilità, internazionalizzazione</a:t>
            </a:r>
            <a:endParaRPr kumimoji="0" lang="it-IT" sz="1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8298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CF1C16-D7DA-A8B4-1253-F8755E8BCC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btfpBulletedList201813">
            <a:extLst>
              <a:ext uri="{FF2B5EF4-FFF2-40B4-BE49-F238E27FC236}">
                <a16:creationId xmlns:a16="http://schemas.microsoft.com/office/drawing/2014/main" id="{6ACB7132-076D-15BE-2E3D-6ED08303E397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89751" y="2791016"/>
            <a:ext cx="1012825" cy="1056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0170" rIns="20170" bIns="20170" anchor="t">
            <a:spAutoFit/>
          </a:bodyPr>
          <a:lstStyle>
            <a:lvl1pPr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530225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Sostenere </a:t>
            </a: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le imprese nei </a:t>
            </a:r>
            <a:r>
              <a:rPr kumimoji="0" lang="it-IT" alt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processi trasformativi</a:t>
            </a: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,  focus</a:t>
            </a:r>
            <a:r>
              <a:rPr kumimoji="0" lang="it-IT" alt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su Transizione 5.0</a:t>
            </a:r>
            <a:endParaRPr kumimoji="0" lang="it-IT" altLang="it-IT" sz="1100" b="1" i="0" u="none" strike="noStrike" kern="1200" cap="none" spc="0" normalizeH="0" baseline="0" noProof="0" dirty="0">
              <a:ln>
                <a:noFill/>
              </a:ln>
              <a:solidFill>
                <a:srgbClr val="406B9B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cxnSp>
        <p:nvCxnSpPr>
          <p:cNvPr id="11271" name="Straight Connector 17">
            <a:extLst>
              <a:ext uri="{FF2B5EF4-FFF2-40B4-BE49-F238E27FC236}">
                <a16:creationId xmlns:a16="http://schemas.microsoft.com/office/drawing/2014/main" id="{A679A8A7-D42B-675D-6662-358456A5A54C}"/>
              </a:ext>
            </a:extLst>
          </p:cNvPr>
          <p:cNvCxnSpPr>
            <a:cxnSpLocks/>
          </p:cNvCxnSpPr>
          <p:nvPr>
            <p:custDataLst>
              <p:tags r:id="rId2"/>
            </p:custDataLst>
          </p:nvPr>
        </p:nvCxnSpPr>
        <p:spPr bwMode="auto">
          <a:xfrm>
            <a:off x="389677" y="2357482"/>
            <a:ext cx="8359468" cy="0"/>
          </a:xfrm>
          <a:prstGeom prst="line">
            <a:avLst/>
          </a:prstGeom>
          <a:noFill/>
          <a:ln w="19050" cap="sq" algn="ctr">
            <a:solidFill>
              <a:srgbClr val="003A79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2" name="btfpBulletedList201813">
            <a:extLst>
              <a:ext uri="{FF2B5EF4-FFF2-40B4-BE49-F238E27FC236}">
                <a16:creationId xmlns:a16="http://schemas.microsoft.com/office/drawing/2014/main" id="{C75F6E40-5806-6FBA-4CBC-6E25A9FAD6AD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1370658" y="2791016"/>
            <a:ext cx="923052" cy="1056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0170" rIns="20170" bIns="20170" anchor="t">
            <a:spAutoFit/>
          </a:bodyPr>
          <a:lstStyle>
            <a:lvl1pPr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530225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Accelerare</a:t>
            </a:r>
            <a:r>
              <a:rPr kumimoji="0" lang="it-IT" alt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la transizione sostenibile, </a:t>
            </a: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focus</a:t>
            </a:r>
            <a:r>
              <a:rPr kumimoji="0" lang="it-IT" alt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su risorse naturali</a:t>
            </a:r>
            <a:endParaRPr kumimoji="0" lang="it-IT" altLang="it-IT" sz="1100" b="1" i="0" u="none" strike="noStrike" kern="1200" cap="none" spc="0" normalizeH="0" baseline="0" noProof="0" dirty="0">
              <a:ln>
                <a:noFill/>
              </a:ln>
              <a:solidFill>
                <a:srgbClr val="406B9B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1273" name="btfpBulletedList201813">
            <a:extLst>
              <a:ext uri="{FF2B5EF4-FFF2-40B4-BE49-F238E27FC236}">
                <a16:creationId xmlns:a16="http://schemas.microsoft.com/office/drawing/2014/main" id="{236D8E60-8D6F-F549-F4A7-2F3F1D82992E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2361792" y="2791016"/>
            <a:ext cx="1004888" cy="1394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0170" rIns="20170" bIns="20170" anchor="t">
            <a:spAutoFit/>
          </a:bodyPr>
          <a:lstStyle>
            <a:lvl1pPr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530225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Investire su </a:t>
            </a:r>
            <a:r>
              <a:rPr kumimoji="0" lang="it-IT" alt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filiere strategiche, </a:t>
            </a: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focus su </a:t>
            </a:r>
            <a:r>
              <a:rPr kumimoji="0" lang="it-IT" alt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Aerospazio, Robotica, AI, Scienze della Vita</a:t>
            </a:r>
            <a:endParaRPr kumimoji="0" lang="it-IT" altLang="it-IT" sz="1100" b="1" i="0" u="none" strike="noStrike" kern="1200" cap="none" spc="0" normalizeH="0" baseline="0" noProof="0" dirty="0">
              <a:ln>
                <a:noFill/>
              </a:ln>
              <a:solidFill>
                <a:srgbClr val="406B9B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1274" name="btfpBulletedList201813">
            <a:extLst>
              <a:ext uri="{FF2B5EF4-FFF2-40B4-BE49-F238E27FC236}">
                <a16:creationId xmlns:a16="http://schemas.microsoft.com/office/drawing/2014/main" id="{55C774D4-6038-62A4-E99A-9DC8EA40D722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4646799" y="2791016"/>
            <a:ext cx="1014413" cy="1056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0170" rIns="20170" bIns="20170" anchor="t">
            <a:spAutoFit/>
          </a:bodyPr>
          <a:lstStyle>
            <a:lvl1pPr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530225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Investire in </a:t>
            </a:r>
            <a:r>
              <a:rPr kumimoji="0" lang="it-IT" alt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Ricerca e Innovazione </a:t>
            </a: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per la crescita di </a:t>
            </a:r>
            <a:r>
              <a:rPr kumimoji="0" lang="it-IT" alt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Start up e PMI innovative</a:t>
            </a:r>
          </a:p>
        </p:txBody>
      </p:sp>
      <p:sp>
        <p:nvSpPr>
          <p:cNvPr id="11275" name="btfpBulletedList201813">
            <a:extLst>
              <a:ext uri="{FF2B5EF4-FFF2-40B4-BE49-F238E27FC236}">
                <a16:creationId xmlns:a16="http://schemas.microsoft.com/office/drawing/2014/main" id="{479C735B-5D12-27DA-7F38-8937D4706E3E}"/>
              </a:ext>
            </a:extLst>
          </p:cNvPr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5729294" y="2791016"/>
            <a:ext cx="1012825" cy="88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0170" rIns="20170" bIns="20170" anchor="t">
            <a:spAutoFit/>
          </a:bodyPr>
          <a:lstStyle>
            <a:lvl1pPr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530225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Sostenere il </a:t>
            </a:r>
            <a:r>
              <a:rPr kumimoji="0" lang="it-IT" alt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rafforzamento della struttura finanziaria </a:t>
            </a: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delle Imprese </a:t>
            </a:r>
          </a:p>
        </p:txBody>
      </p:sp>
      <p:sp>
        <p:nvSpPr>
          <p:cNvPr id="11276" name="btfpBulletedList201813">
            <a:extLst>
              <a:ext uri="{FF2B5EF4-FFF2-40B4-BE49-F238E27FC236}">
                <a16:creationId xmlns:a16="http://schemas.microsoft.com/office/drawing/2014/main" id="{1DBC828B-B5A6-4781-9730-C8B49EF54859}"/>
              </a:ext>
            </a:extLst>
          </p:cNvPr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6810201" y="2791016"/>
            <a:ext cx="966788" cy="88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0170" rIns="20170" bIns="20170" anchor="t">
            <a:spAutoFit/>
          </a:bodyPr>
          <a:lstStyle>
            <a:lvl1pPr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530225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Promuovere soluzioni per </a:t>
            </a:r>
            <a:r>
              <a:rPr kumimoji="0" lang="it-IT" alt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l’abitare sostenibile dei lavoratori</a:t>
            </a:r>
            <a:endParaRPr kumimoji="0" lang="it-IT" altLang="it-IT" sz="1100" b="1" i="0" u="none" strike="noStrike" kern="1200" cap="none" spc="0" normalizeH="0" baseline="0" noProof="0" dirty="0">
              <a:ln>
                <a:noFill/>
              </a:ln>
              <a:solidFill>
                <a:srgbClr val="406B9B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1277" name="btfpBulletedList201813">
            <a:extLst>
              <a:ext uri="{FF2B5EF4-FFF2-40B4-BE49-F238E27FC236}">
                <a16:creationId xmlns:a16="http://schemas.microsoft.com/office/drawing/2014/main" id="{36BC897B-6978-647F-857B-3B300728EDF8}"/>
              </a:ext>
            </a:extLst>
          </p:cNvPr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7845074" y="2791016"/>
            <a:ext cx="1012825" cy="88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0170" rIns="20170" bIns="20170" anchor="t">
            <a:spAutoFit/>
          </a:bodyPr>
          <a:lstStyle>
            <a:lvl1pPr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530225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Sostenere la crescita e lo sviluppo </a:t>
            </a:r>
            <a:r>
              <a:rPr kumimoji="0" lang="it-IT" altLang="it-IT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delle imprese del Mezzogiorno</a:t>
            </a:r>
          </a:p>
        </p:txBody>
      </p:sp>
      <p:sp>
        <p:nvSpPr>
          <p:cNvPr id="2" name="btfpBulletedList201813">
            <a:extLst>
              <a:ext uri="{FF2B5EF4-FFF2-40B4-BE49-F238E27FC236}">
                <a16:creationId xmlns:a16="http://schemas.microsoft.com/office/drawing/2014/main" id="{0A228746-019E-73A4-0676-BFCB816D6BED}"/>
              </a:ext>
            </a:extLst>
          </p:cNvPr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3434762" y="2791016"/>
            <a:ext cx="1143955" cy="887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0170" rIns="20170" bIns="20170" anchor="t">
            <a:spAutoFit/>
          </a:bodyPr>
          <a:lstStyle>
            <a:lvl1pPr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530225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Promuovere l’evoluzione</a:t>
            </a:r>
            <a:r>
              <a:rPr lang="it-IT" altLang="it-IT" sz="1100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della </a:t>
            </a:r>
            <a:r>
              <a:rPr lang="it-IT" altLang="it-IT" sz="1100" b="1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filiera dell’Automotive </a:t>
            </a:r>
            <a:r>
              <a:rPr lang="it-IT" altLang="it-IT" sz="1100" dirty="0">
                <a:solidFill>
                  <a:srgbClr val="00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italiana</a:t>
            </a:r>
            <a:endParaRPr kumimoji="0" lang="it-IT" altLang="it-IT" sz="1100" b="1" i="0" u="none" strike="noStrike" kern="1200" cap="none" spc="0" normalizeH="0" baseline="0" noProof="0" dirty="0">
              <a:ln>
                <a:noFill/>
              </a:ln>
              <a:solidFill>
                <a:srgbClr val="406B9B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4C4DA509-B6DB-6E4D-F1B5-BC9BEB55B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900" y="280987"/>
            <a:ext cx="8712199" cy="811829"/>
          </a:xfrm>
        </p:spPr>
        <p:txBody>
          <a:bodyPr/>
          <a:lstStyle/>
          <a:p>
            <a:r>
              <a:rPr kumimoji="0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Il nuovo accordo 2025 – 2028: le linee di azione</a:t>
            </a:r>
            <a:br>
              <a:rPr kumimoji="0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D3AF1BA-643E-6730-77BB-19EF26453CC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15900" y="719138"/>
            <a:ext cx="8719489" cy="561975"/>
          </a:xfrm>
        </p:spPr>
        <p:txBody>
          <a:bodyPr/>
          <a:lstStyle/>
          <a:p>
            <a:r>
              <a:rPr lang="it-IT" dirty="0"/>
              <a:t>Nuovo accordo: </a:t>
            </a:r>
            <a:br>
              <a:rPr lang="it-IT" dirty="0"/>
            </a:br>
            <a:r>
              <a:rPr lang="it-IT" b="1" dirty="0"/>
              <a:t>«Investimenti, Innovazione, Credito» 200 miliardi di nuovo credito per investimenti, di cui 20 miliardi di plafond per la Regione Veneto.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7BFBDD20-FC91-8B44-7411-1FC0DBA6AFD6}"/>
              </a:ext>
            </a:extLst>
          </p:cNvPr>
          <p:cNvSpPr txBox="1">
            <a:spLocks/>
          </p:cNvSpPr>
          <p:nvPr/>
        </p:nvSpPr>
        <p:spPr>
          <a:xfrm>
            <a:off x="389677" y="1556166"/>
            <a:ext cx="8103692" cy="40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1300" dirty="0">
                <a:latin typeface="Century Gothic" pitchFamily="34" charset="0"/>
                <a:ea typeface="+mj-ea"/>
                <a:cs typeface="Arial"/>
              </a:rPr>
              <a:t>Promuoviamo la </a:t>
            </a:r>
            <a:r>
              <a:rPr lang="it-IT" sz="1300" b="1" dirty="0">
                <a:latin typeface="Century Gothic" pitchFamily="34" charset="0"/>
                <a:ea typeface="+mj-ea"/>
                <a:cs typeface="Arial"/>
              </a:rPr>
              <a:t>competitività</a:t>
            </a:r>
            <a:r>
              <a:rPr lang="it-IT" sz="1300" dirty="0">
                <a:latin typeface="Century Gothic" pitchFamily="34" charset="0"/>
                <a:ea typeface="+mj-ea"/>
                <a:cs typeface="Arial"/>
              </a:rPr>
              <a:t> del sistema produttivo italiano, sia a livello </a:t>
            </a:r>
            <a:r>
              <a:rPr lang="it-IT" sz="1300" b="1" dirty="0">
                <a:latin typeface="Century Gothic" pitchFamily="34" charset="0"/>
                <a:ea typeface="+mj-ea"/>
                <a:cs typeface="Arial"/>
              </a:rPr>
              <a:t>nazionale sia internazionale</a:t>
            </a:r>
            <a:r>
              <a:rPr lang="it-IT" sz="1300" dirty="0">
                <a:latin typeface="Century Gothic" pitchFamily="34" charset="0"/>
                <a:ea typeface="+mj-ea"/>
                <a:cs typeface="Arial"/>
              </a:rPr>
              <a:t> e sosteniamo i </a:t>
            </a:r>
            <a:r>
              <a:rPr lang="it-IT" sz="1300" b="1" dirty="0">
                <a:latin typeface="Century Gothic" pitchFamily="34" charset="0"/>
                <a:ea typeface="+mj-ea"/>
                <a:cs typeface="Arial"/>
              </a:rPr>
              <a:t>processi trasformativi necessari allo sviluppo economico</a:t>
            </a:r>
            <a:r>
              <a:rPr lang="it-IT" sz="1300" dirty="0">
                <a:latin typeface="Century Gothic" pitchFamily="34" charset="0"/>
                <a:ea typeface="+mj-ea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4619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EF6877-5EB0-E73A-E66D-A9A7BB6E9F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71" name="Straight Connector 17">
            <a:extLst>
              <a:ext uri="{FF2B5EF4-FFF2-40B4-BE49-F238E27FC236}">
                <a16:creationId xmlns:a16="http://schemas.microsoft.com/office/drawing/2014/main" id="{8BAC4E44-F0AB-B27D-3E0F-C3F828B17808}"/>
              </a:ext>
            </a:extLst>
          </p:cNvPr>
          <p:cNvCxnSpPr>
            <a:cxnSpLocks/>
          </p:cNvCxnSpPr>
          <p:nvPr>
            <p:custDataLst>
              <p:tags r:id="rId1"/>
            </p:custDataLst>
          </p:nvPr>
        </p:nvCxnSpPr>
        <p:spPr bwMode="auto">
          <a:xfrm>
            <a:off x="389677" y="2357482"/>
            <a:ext cx="8156723" cy="0"/>
          </a:xfrm>
          <a:prstGeom prst="line">
            <a:avLst/>
          </a:prstGeom>
          <a:noFill/>
          <a:ln w="19050" cap="sq" algn="ctr">
            <a:solidFill>
              <a:srgbClr val="003A79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itolo 2">
            <a:extLst>
              <a:ext uri="{FF2B5EF4-FFF2-40B4-BE49-F238E27FC236}">
                <a16:creationId xmlns:a16="http://schemas.microsoft.com/office/drawing/2014/main" id="{D39227C5-E35A-07E8-EDE3-CE336DAC5A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900" y="280987"/>
            <a:ext cx="8712199" cy="811829"/>
          </a:xfrm>
        </p:spPr>
        <p:txBody>
          <a:bodyPr/>
          <a:lstStyle/>
          <a:p>
            <a:r>
              <a:rPr kumimoji="0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Il nuovo accordo 2025 – 2028: </a:t>
            </a:r>
            <a:br>
              <a:rPr kumimoji="0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r>
              <a:rPr kumimoji="0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coinvolgimento delle imprese</a:t>
            </a:r>
            <a:br>
              <a:rPr kumimoji="0" lang="it-IT" alt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003A79"/>
                </a:solidFill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endParaRPr lang="it-IT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FB98DE7-65F0-1767-300F-15E521ECB777}"/>
              </a:ext>
            </a:extLst>
          </p:cNvPr>
          <p:cNvSpPr txBox="1">
            <a:spLocks/>
          </p:cNvSpPr>
          <p:nvPr/>
        </p:nvSpPr>
        <p:spPr>
          <a:xfrm>
            <a:off x="389677" y="1556166"/>
            <a:ext cx="8103692" cy="4001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1300" dirty="0">
                <a:latin typeface="Century Gothic" pitchFamily="34" charset="0"/>
                <a:ea typeface="+mj-ea"/>
                <a:cs typeface="Arial"/>
              </a:rPr>
              <a:t>Investiamo nel rafforzamento del </a:t>
            </a:r>
            <a:r>
              <a:rPr lang="it-IT" sz="1300" b="1" dirty="0">
                <a:latin typeface="Century Gothic" pitchFamily="34" charset="0"/>
                <a:ea typeface="+mj-ea"/>
                <a:cs typeface="Arial"/>
              </a:rPr>
              <a:t>rapporto banca - impresa</a:t>
            </a:r>
            <a:r>
              <a:rPr lang="it-IT" sz="1300" dirty="0">
                <a:latin typeface="Century Gothic" pitchFamily="34" charset="0"/>
                <a:ea typeface="+mj-ea"/>
                <a:cs typeface="Arial"/>
              </a:rPr>
              <a:t> con momenti di ascolto, partecipazione attiva e coinvolgimento del settore produttivo sui temi rilevanti per la crescita.</a:t>
            </a:r>
          </a:p>
        </p:txBody>
      </p:sp>
      <p:sp>
        <p:nvSpPr>
          <p:cNvPr id="8" name="btfpBulletedList201813">
            <a:extLst>
              <a:ext uri="{FF2B5EF4-FFF2-40B4-BE49-F238E27FC236}">
                <a16:creationId xmlns:a16="http://schemas.microsoft.com/office/drawing/2014/main" id="{61C05213-D1B7-8E6E-7746-09C149903057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761823" y="3049197"/>
            <a:ext cx="1006475" cy="548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0170" rIns="20170" bIns="20170" anchor="ctr">
            <a:spAutoFit/>
          </a:bodyPr>
          <a:lstStyle>
            <a:lvl1pPr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530225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Creazione di</a:t>
            </a:r>
            <a:r>
              <a:rPr kumimoji="0" lang="it-IT" altLang="it-IT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una cabina di regia </a:t>
            </a: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centrale</a:t>
            </a:r>
          </a:p>
        </p:txBody>
      </p:sp>
      <p:sp>
        <p:nvSpPr>
          <p:cNvPr id="9" name="btfpBulletedList201813">
            <a:extLst>
              <a:ext uri="{FF2B5EF4-FFF2-40B4-BE49-F238E27FC236}">
                <a16:creationId xmlns:a16="http://schemas.microsoft.com/office/drawing/2014/main" id="{390AA662-E051-6FBC-CC77-99B63D0D21B4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2710013" y="3049197"/>
            <a:ext cx="1358900" cy="548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0170" rIns="20170" bIns="20170" anchor="ctr">
            <a:spAutoFit/>
          </a:bodyPr>
          <a:lstStyle>
            <a:lvl1pPr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530225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Creazione di</a:t>
            </a:r>
            <a:r>
              <a:rPr kumimoji="0" lang="it-IT" altLang="it-IT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gruppi territoriali/ settoriali banca impresa </a:t>
            </a:r>
            <a:endParaRPr kumimoji="0" lang="it-IT" altLang="it-IT" sz="11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0" name="btfpBulletedList201813">
            <a:extLst>
              <a:ext uri="{FF2B5EF4-FFF2-40B4-BE49-F238E27FC236}">
                <a16:creationId xmlns:a16="http://schemas.microsoft.com/office/drawing/2014/main" id="{8A0240FF-0DA7-1F62-2587-47E962CE7B83}"/>
              </a:ext>
            </a:extLst>
          </p:cNvPr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4810150" y="2984925"/>
            <a:ext cx="1357312" cy="1225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0170" rIns="20170" bIns="20170" anchor="ctr">
            <a:spAutoFit/>
          </a:bodyPr>
          <a:lstStyle>
            <a:lvl1pPr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530225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Analisi e survey </a:t>
            </a:r>
            <a:r>
              <a:rPr kumimoji="0" lang="it-IT" altLang="it-IT" sz="11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Research</a:t>
            </a: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Department Intesa Sanpaolo in collaborazione con Centro Studi Confindustria </a:t>
            </a:r>
          </a:p>
        </p:txBody>
      </p:sp>
      <p:sp>
        <p:nvSpPr>
          <p:cNvPr id="11" name="btfpBulletedList201813">
            <a:extLst>
              <a:ext uri="{FF2B5EF4-FFF2-40B4-BE49-F238E27FC236}">
                <a16:creationId xmlns:a16="http://schemas.microsoft.com/office/drawing/2014/main" id="{B1CEEA69-1756-B4C5-7BAC-60F22C9DA8B3}"/>
              </a:ext>
            </a:extLst>
          </p:cNvPr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6907337" y="3049197"/>
            <a:ext cx="1357312" cy="548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20170" rIns="20170" bIns="20170" anchor="ctr">
            <a:spAutoFit/>
          </a:bodyPr>
          <a:lstStyle>
            <a:lvl1pPr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530225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530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530225" rtl="0" eaLnBrk="1" fontAlgn="base" latinLnBrk="0" hangingPunct="1">
              <a:lnSpc>
                <a:spcPct val="100000"/>
              </a:lnSpc>
              <a:spcBef>
                <a:spcPts val="9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Restituzione ai territori </a:t>
            </a:r>
            <a:r>
              <a:rPr kumimoji="0" lang="it-IT" altLang="it-IT" sz="11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entury Gothic" panose="020B0502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attraverso eventi dedicati</a:t>
            </a:r>
          </a:p>
        </p:txBody>
      </p:sp>
      <p:sp>
        <p:nvSpPr>
          <p:cNvPr id="13" name="Rectangle 53">
            <a:extLst>
              <a:ext uri="{FF2B5EF4-FFF2-40B4-BE49-F238E27FC236}">
                <a16:creationId xmlns:a16="http://schemas.microsoft.com/office/drawing/2014/main" id="{11F789F5-DB08-E0D3-1B32-306B3BF39851}"/>
              </a:ext>
            </a:extLst>
          </p:cNvPr>
          <p:cNvSpPr/>
          <p:nvPr/>
        </p:nvSpPr>
        <p:spPr bwMode="gray">
          <a:xfrm>
            <a:off x="454647" y="2758689"/>
            <a:ext cx="1620826" cy="1225663"/>
          </a:xfrm>
          <a:prstGeom prst="rect">
            <a:avLst/>
          </a:prstGeom>
          <a:noFill/>
          <a:ln w="19050" cap="flat" cmpd="sng" algn="ctr">
            <a:solidFill>
              <a:srgbClr val="003A79"/>
            </a:solidFill>
            <a:prstDash val="solid"/>
            <a:miter lim="800000"/>
          </a:ln>
          <a:effectLst/>
        </p:spPr>
        <p:txBody>
          <a:bodyPr lIns="36000" tIns="36000" rIns="36000" bIns="36000" anchor="ctr"/>
          <a:lstStyle/>
          <a:p>
            <a:pPr marL="0" marR="0" lvl="0" indent="0" algn="ctr" defTabSz="711182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18" name="Rectangle 53">
            <a:extLst>
              <a:ext uri="{FF2B5EF4-FFF2-40B4-BE49-F238E27FC236}">
                <a16:creationId xmlns:a16="http://schemas.microsoft.com/office/drawing/2014/main" id="{53971FBD-E356-B7A5-66F0-A5B482657FAB}"/>
              </a:ext>
            </a:extLst>
          </p:cNvPr>
          <p:cNvSpPr/>
          <p:nvPr/>
        </p:nvSpPr>
        <p:spPr bwMode="gray">
          <a:xfrm>
            <a:off x="2579050" y="2758689"/>
            <a:ext cx="1620826" cy="1225663"/>
          </a:xfrm>
          <a:prstGeom prst="rect">
            <a:avLst/>
          </a:prstGeom>
          <a:noFill/>
          <a:ln w="19050" cap="flat" cmpd="sng" algn="ctr">
            <a:solidFill>
              <a:srgbClr val="003A79"/>
            </a:solidFill>
            <a:prstDash val="solid"/>
            <a:miter lim="800000"/>
          </a:ln>
          <a:effectLst/>
        </p:spPr>
        <p:txBody>
          <a:bodyPr lIns="36000" tIns="36000" rIns="36000" bIns="36000" anchor="ctr"/>
          <a:lstStyle/>
          <a:p>
            <a:pPr marL="0" marR="0" lvl="0" indent="0" algn="ctr" defTabSz="711182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19" name="Rectangle 53">
            <a:extLst>
              <a:ext uri="{FF2B5EF4-FFF2-40B4-BE49-F238E27FC236}">
                <a16:creationId xmlns:a16="http://schemas.microsoft.com/office/drawing/2014/main" id="{3884A457-8354-D424-34A1-BDE6632A1653}"/>
              </a:ext>
            </a:extLst>
          </p:cNvPr>
          <p:cNvSpPr/>
          <p:nvPr/>
        </p:nvSpPr>
        <p:spPr bwMode="gray">
          <a:xfrm>
            <a:off x="4678393" y="2755401"/>
            <a:ext cx="1620826" cy="1629399"/>
          </a:xfrm>
          <a:prstGeom prst="rect">
            <a:avLst/>
          </a:prstGeom>
          <a:noFill/>
          <a:ln w="19050" cap="flat" cmpd="sng" algn="ctr">
            <a:solidFill>
              <a:srgbClr val="003A79"/>
            </a:solidFill>
            <a:prstDash val="solid"/>
            <a:miter lim="800000"/>
          </a:ln>
          <a:effectLst/>
        </p:spPr>
        <p:txBody>
          <a:bodyPr lIns="36000" tIns="36000" rIns="36000" bIns="36000" anchor="ctr"/>
          <a:lstStyle/>
          <a:p>
            <a:pPr marL="0" marR="0" lvl="0" indent="0" algn="ctr" defTabSz="711182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20" name="Rectangle 53">
            <a:extLst>
              <a:ext uri="{FF2B5EF4-FFF2-40B4-BE49-F238E27FC236}">
                <a16:creationId xmlns:a16="http://schemas.microsoft.com/office/drawing/2014/main" id="{A7651673-D4F4-D171-58A3-8C24E132FFE6}"/>
              </a:ext>
            </a:extLst>
          </p:cNvPr>
          <p:cNvSpPr/>
          <p:nvPr/>
        </p:nvSpPr>
        <p:spPr bwMode="gray">
          <a:xfrm>
            <a:off x="6773996" y="2787956"/>
            <a:ext cx="1620826" cy="1080158"/>
          </a:xfrm>
          <a:prstGeom prst="rect">
            <a:avLst/>
          </a:prstGeom>
          <a:noFill/>
          <a:ln w="19050" cap="flat" cmpd="sng" algn="ctr">
            <a:solidFill>
              <a:srgbClr val="003A79"/>
            </a:solidFill>
            <a:prstDash val="solid"/>
            <a:miter lim="800000"/>
          </a:ln>
          <a:effectLst/>
        </p:spPr>
        <p:txBody>
          <a:bodyPr lIns="36000" tIns="36000" rIns="36000" bIns="36000" anchor="ctr"/>
          <a:lstStyle/>
          <a:p>
            <a:pPr marL="0" marR="0" lvl="0" indent="0" algn="ctr" defTabSz="711182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MS PGothic" panose="020B0600070205080204" pitchFamily="34" charset="-128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06476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69"/>
  <p:tag name="BTFPLAYOUTENABL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96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69"/>
  <p:tag name="BTFPLAYOUTENABLED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69"/>
  <p:tag name="BTFPLAYOUTENABLED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69"/>
  <p:tag name="BTFPLAYOUTENABLED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69"/>
  <p:tag name="BTFPLAYOUTENABL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4396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69"/>
  <p:tag name="BTFPLAYOUTENABLED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69"/>
  <p:tag name="BTFPLAYOUTENABLED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69"/>
  <p:tag name="BTFPLAYOUTENABLED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69"/>
  <p:tag name="BTFPLAYOUTENABLED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69"/>
  <p:tag name="BTFPLAYOUTENABLED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69"/>
  <p:tag name="BTFPLAYOUTENABLED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UNIQUEID" val="12669"/>
  <p:tag name="BTFPLAYOUTENABLED" val="1"/>
</p:tagLst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F5F00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F5F00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Struttura personalizza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F5F00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6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7C043977DCAF45A81F70A69478DCA5" ma:contentTypeVersion="6" ma:contentTypeDescription="Create a new document." ma:contentTypeScope="" ma:versionID="18003fc3d9cef3bcdc0b27978387a3a7">
  <xsd:schema xmlns:xsd="http://www.w3.org/2001/XMLSchema" xmlns:xs="http://www.w3.org/2001/XMLSchema" xmlns:p="http://schemas.microsoft.com/office/2006/metadata/properties" xmlns:ns2="60d3156f-b6f7-4001-9a36-e9315e9e8e7c" xmlns:ns3="c5173c22-76bf-44bd-ad56-669e1b2d82af" targetNamespace="http://schemas.microsoft.com/office/2006/metadata/properties" ma:root="true" ma:fieldsID="a2a97bd6a22f5bc535dd87f33b51f2fc" ns2:_="" ns3:_="">
    <xsd:import namespace="60d3156f-b6f7-4001-9a36-e9315e9e8e7c"/>
    <xsd:import namespace="c5173c22-76bf-44bd-ad56-669e1b2d82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d3156f-b6f7-4001-9a36-e9315e9e8e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173c22-76bf-44bd-ad56-669e1b2d82a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BE0257-C95A-4C37-81A0-1782DC332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d3156f-b6f7-4001-9a36-e9315e9e8e7c"/>
    <ds:schemaRef ds:uri="c5173c22-76bf-44bd-ad56-669e1b2d82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0B0AAA-CD01-4D27-82B1-337FF94A1BC3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60d3156f-b6f7-4001-9a36-e9315e9e8e7c"/>
    <ds:schemaRef ds:uri="http://schemas.openxmlformats.org/package/2006/metadata/core-properties"/>
    <ds:schemaRef ds:uri="c5173c22-76bf-44bd-ad56-669e1b2d82a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C774EFB-10F2-447B-BC86-6CE25CAF2D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15436</TotalTime>
  <Words>482</Words>
  <Application>Microsoft Office PowerPoint</Application>
  <PresentationFormat>Presentazione su schermo (16:9)</PresentationFormat>
  <Paragraphs>59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5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Arial</vt:lpstr>
      <vt:lpstr>Calibri</vt:lpstr>
      <vt:lpstr>Century Gothic</vt:lpstr>
      <vt:lpstr>Personalizza struttura</vt:lpstr>
      <vt:lpstr>Struttura personalizzata</vt:lpstr>
      <vt:lpstr>1_Struttura personalizzata</vt:lpstr>
      <vt:lpstr>2_Struttura personalizzata</vt:lpstr>
      <vt:lpstr>1_Personalizza struttura</vt:lpstr>
      <vt:lpstr>Presentazione standard di PowerPoint</vt:lpstr>
      <vt:lpstr>Intesa Sanpaolo e Confindustria:  15 anni di collaborazione</vt:lpstr>
      <vt:lpstr>I principali risultati dell’Accordo 2021</vt:lpstr>
      <vt:lpstr>Il nuovo accordo 2025 – 2028: le linee di azione </vt:lpstr>
      <vt:lpstr>Il nuovo accordo 2025 – 2028:  coinvolgimento delle imprese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luca.bartoli@intesasanpaolo.com</dc:creator>
  <cp:lastModifiedBy>Sandro Sanseverinati</cp:lastModifiedBy>
  <cp:revision>566</cp:revision>
  <cp:lastPrinted>2025-05-12T13:15:48Z</cp:lastPrinted>
  <dcterms:created xsi:type="dcterms:W3CDTF">2013-12-18T18:02:26Z</dcterms:created>
  <dcterms:modified xsi:type="dcterms:W3CDTF">2025-05-14T08:24:52Z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f5fe31f-9de1-4167-a753-111c0df8115f_Enabled">
    <vt:lpwstr>true</vt:lpwstr>
  </property>
  <property fmtid="{D5CDD505-2E9C-101B-9397-08002B2CF9AE}" pid="3" name="MSIP_Label_5f5fe31f-9de1-4167-a753-111c0df8115f_SetDate">
    <vt:lpwstr>2022-05-19T14:19:52Z</vt:lpwstr>
  </property>
  <property fmtid="{D5CDD505-2E9C-101B-9397-08002B2CF9AE}" pid="4" name="MSIP_Label_5f5fe31f-9de1-4167-a753-111c0df8115f_Method">
    <vt:lpwstr>Standard</vt:lpwstr>
  </property>
  <property fmtid="{D5CDD505-2E9C-101B-9397-08002B2CF9AE}" pid="5" name="MSIP_Label_5f5fe31f-9de1-4167-a753-111c0df8115f_Name">
    <vt:lpwstr>5f5fe31f-9de1-4167-a753-111c0df8115f</vt:lpwstr>
  </property>
  <property fmtid="{D5CDD505-2E9C-101B-9397-08002B2CF9AE}" pid="6" name="MSIP_Label_5f5fe31f-9de1-4167-a753-111c0df8115f_SiteId">
    <vt:lpwstr>cc4baf00-15c9-48dd-9f59-88c98bde2be7</vt:lpwstr>
  </property>
  <property fmtid="{D5CDD505-2E9C-101B-9397-08002B2CF9AE}" pid="7" name="MSIP_Label_5f5fe31f-9de1-4167-a753-111c0df8115f_ActionId">
    <vt:lpwstr>fdde7f0b-1947-4414-97b1-0d4f6689412f</vt:lpwstr>
  </property>
  <property fmtid="{D5CDD505-2E9C-101B-9397-08002B2CF9AE}" pid="8" name="MSIP_Label_5f5fe31f-9de1-4167-a753-111c0df8115f_ContentBits">
    <vt:lpwstr>0</vt:lpwstr>
  </property>
  <property fmtid="{D5CDD505-2E9C-101B-9397-08002B2CF9AE}" pid="9" name="ContentTypeId">
    <vt:lpwstr>0x010100387C043977DCAF45A81F70A69478DCA5</vt:lpwstr>
  </property>
</Properties>
</file>